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4"/>
  </p:notesMasterIdLst>
  <p:handoutMasterIdLst>
    <p:handoutMasterId r:id="rId145"/>
  </p:handoutMasterIdLst>
  <p:sldIdLst>
    <p:sldId id="394" r:id="rId2"/>
    <p:sldId id="395" r:id="rId3"/>
    <p:sldId id="456" r:id="rId4"/>
    <p:sldId id="461" r:id="rId5"/>
    <p:sldId id="538" r:id="rId6"/>
    <p:sldId id="459" r:id="rId7"/>
    <p:sldId id="457" r:id="rId8"/>
    <p:sldId id="458" r:id="rId9"/>
    <p:sldId id="460" r:id="rId10"/>
    <p:sldId id="462" r:id="rId11"/>
    <p:sldId id="463" r:id="rId12"/>
    <p:sldId id="465" r:id="rId13"/>
    <p:sldId id="39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64" r:id="rId26"/>
    <p:sldId id="451" r:id="rId27"/>
    <p:sldId id="332" r:id="rId28"/>
    <p:sldId id="336" r:id="rId29"/>
    <p:sldId id="452" r:id="rId30"/>
    <p:sldId id="387" r:id="rId31"/>
    <p:sldId id="388" r:id="rId32"/>
    <p:sldId id="389" r:id="rId33"/>
    <p:sldId id="334" r:id="rId34"/>
    <p:sldId id="335" r:id="rId35"/>
    <p:sldId id="390" r:id="rId36"/>
    <p:sldId id="339" r:id="rId37"/>
    <p:sldId id="340" r:id="rId38"/>
    <p:sldId id="449" r:id="rId39"/>
    <p:sldId id="558" r:id="rId40"/>
    <p:sldId id="559" r:id="rId41"/>
    <p:sldId id="341" r:id="rId42"/>
    <p:sldId id="453" r:id="rId43"/>
    <p:sldId id="478" r:id="rId44"/>
    <p:sldId id="479" r:id="rId45"/>
    <p:sldId id="480" r:id="rId46"/>
    <p:sldId id="481" r:id="rId47"/>
    <p:sldId id="482" r:id="rId48"/>
    <p:sldId id="483" r:id="rId49"/>
    <p:sldId id="484" r:id="rId50"/>
    <p:sldId id="485" r:id="rId51"/>
    <p:sldId id="350" r:id="rId52"/>
    <p:sldId id="351" r:id="rId53"/>
    <p:sldId id="352" r:id="rId54"/>
    <p:sldId id="486" r:id="rId55"/>
    <p:sldId id="391" r:id="rId56"/>
    <p:sldId id="491" r:id="rId57"/>
    <p:sldId id="490" r:id="rId58"/>
    <p:sldId id="488" r:id="rId59"/>
    <p:sldId id="489" r:id="rId60"/>
    <p:sldId id="492" r:id="rId61"/>
    <p:sldId id="493" r:id="rId62"/>
    <p:sldId id="560" r:id="rId63"/>
    <p:sldId id="563" r:id="rId64"/>
    <p:sldId id="393" r:id="rId65"/>
    <p:sldId id="494" r:id="rId66"/>
    <p:sldId id="495" r:id="rId67"/>
    <p:sldId id="496" r:id="rId68"/>
    <p:sldId id="497" r:id="rId69"/>
    <p:sldId id="498" r:id="rId70"/>
    <p:sldId id="499" r:id="rId71"/>
    <p:sldId id="500" r:id="rId72"/>
    <p:sldId id="501" r:id="rId73"/>
    <p:sldId id="502" r:id="rId74"/>
    <p:sldId id="557" r:id="rId75"/>
    <p:sldId id="444" r:id="rId76"/>
    <p:sldId id="450" r:id="rId77"/>
    <p:sldId id="402" r:id="rId78"/>
    <p:sldId id="404" r:id="rId79"/>
    <p:sldId id="405" r:id="rId80"/>
    <p:sldId id="406" r:id="rId81"/>
    <p:sldId id="407" r:id="rId82"/>
    <p:sldId id="512" r:id="rId83"/>
    <p:sldId id="513" r:id="rId84"/>
    <p:sldId id="503" r:id="rId85"/>
    <p:sldId id="430" r:id="rId86"/>
    <p:sldId id="431" r:id="rId87"/>
    <p:sldId id="432" r:id="rId88"/>
    <p:sldId id="433" r:id="rId89"/>
    <p:sldId id="504" r:id="rId90"/>
    <p:sldId id="505" r:id="rId91"/>
    <p:sldId id="506" r:id="rId92"/>
    <p:sldId id="507" r:id="rId93"/>
    <p:sldId id="508" r:id="rId94"/>
    <p:sldId id="509" r:id="rId95"/>
    <p:sldId id="510" r:id="rId96"/>
    <p:sldId id="511" r:id="rId97"/>
    <p:sldId id="440" r:id="rId98"/>
    <p:sldId id="441" r:id="rId99"/>
    <p:sldId id="442" r:id="rId100"/>
    <p:sldId id="443" r:id="rId101"/>
    <p:sldId id="445" r:id="rId102"/>
    <p:sldId id="446" r:id="rId103"/>
    <p:sldId id="582" r:id="rId104"/>
    <p:sldId id="515" r:id="rId105"/>
    <p:sldId id="516" r:id="rId106"/>
    <p:sldId id="517" r:id="rId107"/>
    <p:sldId id="518" r:id="rId108"/>
    <p:sldId id="519" r:id="rId109"/>
    <p:sldId id="520" r:id="rId110"/>
    <p:sldId id="521" r:id="rId111"/>
    <p:sldId id="522" r:id="rId112"/>
    <p:sldId id="523" r:id="rId113"/>
    <p:sldId id="524" r:id="rId114"/>
    <p:sldId id="525" r:id="rId115"/>
    <p:sldId id="526" r:id="rId116"/>
    <p:sldId id="527" r:id="rId117"/>
    <p:sldId id="528" r:id="rId118"/>
    <p:sldId id="583" r:id="rId119"/>
    <p:sldId id="584" r:id="rId120"/>
    <p:sldId id="585" r:id="rId121"/>
    <p:sldId id="447" r:id="rId122"/>
    <p:sldId id="587" r:id="rId123"/>
    <p:sldId id="588" r:id="rId124"/>
    <p:sldId id="589" r:id="rId125"/>
    <p:sldId id="590" r:id="rId126"/>
    <p:sldId id="591" r:id="rId127"/>
    <p:sldId id="592" r:id="rId128"/>
    <p:sldId id="593" r:id="rId129"/>
    <p:sldId id="594" r:id="rId130"/>
    <p:sldId id="595" r:id="rId131"/>
    <p:sldId id="596" r:id="rId132"/>
    <p:sldId id="586" r:id="rId133"/>
    <p:sldId id="547" r:id="rId134"/>
    <p:sldId id="548" r:id="rId135"/>
    <p:sldId id="549" r:id="rId136"/>
    <p:sldId id="550" r:id="rId137"/>
    <p:sldId id="551" r:id="rId138"/>
    <p:sldId id="552" r:id="rId139"/>
    <p:sldId id="553" r:id="rId140"/>
    <p:sldId id="554" r:id="rId141"/>
    <p:sldId id="555" r:id="rId142"/>
    <p:sldId id="556" r:id="rId1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D1CEDC2-6D06-4C16-8CFE-A83E2A2FFB1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F8D0C92-6C85-4876-99DD-B069A2012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B373F27F-EF3D-4FBC-BFE7-25AE7275CCC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FCBB6980-D0BA-4693-9169-B57654325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8E646-DD56-42C1-9244-79DDC6BC366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8500"/>
            <a:ext cx="4648200" cy="34861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7" y="4416425"/>
            <a:ext cx="5127625" cy="41830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02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32ADD4-2B47-49A4-95BF-274E81D2F22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ws.wcu.edu/mccord" TargetMode="External"/><Relationship Id="rId2" Type="http://schemas.openxmlformats.org/officeDocument/2006/relationships/hyperlink" Target="mailto:mccord@wcu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3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1600" y="3355975"/>
            <a:ext cx="7123113" cy="1673225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David M. McCord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Western Carolina University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hlinkClick r:id="rId2"/>
              </a:rPr>
              <a:t>mccord@wcu.edu</a:t>
            </a:r>
            <a:endParaRPr lang="en-US" sz="2400" dirty="0" smtClean="0"/>
          </a:p>
          <a:p>
            <a:pPr algn="ctr">
              <a:spcBef>
                <a:spcPts val="0"/>
              </a:spcBef>
            </a:pPr>
            <a:endParaRPr lang="en-US" sz="2400" dirty="0"/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Find materials at: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hlinkClick r:id="rId3"/>
              </a:rPr>
              <a:t>http://paws.wcu.edu/mccord</a:t>
            </a:r>
            <a:endParaRPr lang="en-US" sz="2400" dirty="0" smtClean="0"/>
          </a:p>
          <a:p>
            <a:pPr algn="ctr"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7620000" cy="1905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Practical Introduction to the MMPI-2-RF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Development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270750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Factor analyses of targeted item sets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Identify and remove (to the extent needed and feasible) a common factor - </a:t>
            </a:r>
            <a:r>
              <a:rPr lang="en-US" sz="2400" b="1" i="1" dirty="0" smtClean="0"/>
              <a:t>Demoralization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Identify Major Distinctive Core Components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Targeted item sets include: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Clinical Scales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 Scales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 Subscales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Supplementary Scales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Various “experimental” scales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268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40" y="0"/>
            <a:ext cx="4953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90000"/>
                <a:satMod val="140000"/>
              </a:schemeClr>
              <a:schemeClr val="bg1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Cases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7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Ms. G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/>
          </a:bodyPr>
          <a:lstStyle/>
          <a:p>
            <a:pPr lvl="1"/>
            <a:r>
              <a:rPr lang="en-US" sz="2500" dirty="0" smtClean="0"/>
              <a:t>35 year old single woman</a:t>
            </a:r>
          </a:p>
          <a:p>
            <a:pPr lvl="1"/>
            <a:r>
              <a:rPr lang="en-US" sz="2500" dirty="0" smtClean="0"/>
              <a:t>Self-referred to community mental health center</a:t>
            </a:r>
          </a:p>
          <a:p>
            <a:pPr lvl="1"/>
            <a:r>
              <a:rPr lang="en-US" sz="2500" dirty="0" smtClean="0"/>
              <a:t>Recent job loss owing to obsessive-compulsive behavior</a:t>
            </a:r>
          </a:p>
          <a:p>
            <a:pPr lvl="1"/>
            <a:r>
              <a:rPr lang="en-US" sz="2500" dirty="0" smtClean="0"/>
              <a:t>Preoccupied with worry that apartment will catch fire or be burglarized</a:t>
            </a:r>
          </a:p>
          <a:p>
            <a:pPr lvl="1"/>
            <a:r>
              <a:rPr lang="en-US" sz="2500" dirty="0" smtClean="0"/>
              <a:t>Repeated checking that stove pilot light on, appliances turned off, apartment door locked</a:t>
            </a:r>
          </a:p>
          <a:p>
            <a:pPr lvl="1"/>
            <a:r>
              <a:rPr lang="en-US" sz="2500" dirty="0" smtClean="0"/>
              <a:t>Increasing intensity of checking behavior leads to frequent tardiness, reduced productivity, and termination</a:t>
            </a:r>
          </a:p>
          <a:p>
            <a:pPr lvl="1"/>
            <a:endParaRPr lang="en-US" sz="25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994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Ms. G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/>
          </a:bodyPr>
          <a:lstStyle/>
          <a:p>
            <a:pPr lvl="1"/>
            <a:r>
              <a:rPr lang="en-US" sz="2500" dirty="0" smtClean="0"/>
              <a:t>No prior involvement with mental health system</a:t>
            </a:r>
          </a:p>
          <a:p>
            <a:pPr lvl="1"/>
            <a:r>
              <a:rPr lang="en-US" sz="2500" dirty="0" smtClean="0"/>
              <a:t>Family of origin intact with no reported abuse</a:t>
            </a:r>
          </a:p>
          <a:p>
            <a:pPr lvl="1"/>
            <a:r>
              <a:rPr lang="en-US" sz="2500" dirty="0" smtClean="0"/>
              <a:t>Long-term romantic relationship ended at time that her symptoms became more severe</a:t>
            </a:r>
          </a:p>
          <a:p>
            <a:pPr lvl="1"/>
            <a:r>
              <a:rPr lang="en-US" sz="2500" dirty="0" smtClean="0"/>
              <a:t>First time living on own</a:t>
            </a:r>
          </a:p>
          <a:p>
            <a:pPr lvl="1"/>
            <a:r>
              <a:rPr lang="en-US" sz="2500" dirty="0" smtClean="0"/>
              <a:t>At intake, reported feeling anxious, depressed, embarrassed, and guilty over job loss</a:t>
            </a:r>
          </a:p>
          <a:p>
            <a:pPr lvl="1"/>
            <a:r>
              <a:rPr lang="en-US" sz="2500" dirty="0" smtClean="0"/>
              <a:t>Diagnosed provisionally with OCD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52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59371" cy="680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-20320"/>
            <a:ext cx="5318289" cy="687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0"/>
            <a:ext cx="5302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8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-20320"/>
            <a:ext cx="5318289" cy="687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-20321"/>
            <a:ext cx="5334000" cy="689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0321"/>
            <a:ext cx="5334000" cy="689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Development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27950" cy="40338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Correlational analyses augment </a:t>
            </a:r>
            <a:r>
              <a:rPr lang="en-US" sz="2800" i="1" dirty="0" smtClean="0"/>
              <a:t>Seed Scales</a:t>
            </a:r>
            <a:r>
              <a:rPr lang="en-US" sz="2800" dirty="0" smtClean="0"/>
              <a:t> with items contributing to convergent and discriminant patterns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Scales retained </a:t>
            </a:r>
            <a:r>
              <a:rPr lang="en-US" sz="2800" i="1" dirty="0" smtClean="0"/>
              <a:t>IF</a:t>
            </a:r>
            <a:r>
              <a:rPr lang="en-US" sz="2800" dirty="0" smtClean="0"/>
              <a:t> show evidence of convergent and discriminant validity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Linked to current models and conceptualizations of personality and psychopathology</a:t>
            </a:r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901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0"/>
            <a:ext cx="5302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0"/>
            <a:ext cx="5302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-20320"/>
            <a:ext cx="5318289" cy="687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0"/>
            <a:ext cx="5302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76200"/>
            <a:ext cx="524366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0"/>
            <a:ext cx="5302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1" y="0"/>
            <a:ext cx="5302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-1"/>
            <a:ext cx="5318288" cy="687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6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MPI2RF_color_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16138"/>
            <a:ext cx="83058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247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0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Mr. P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/>
          </a:bodyPr>
          <a:lstStyle/>
          <a:p>
            <a:pPr lvl="1"/>
            <a:r>
              <a:rPr lang="en-US" sz="2500" dirty="0" smtClean="0"/>
              <a:t>49 year old, single male</a:t>
            </a:r>
          </a:p>
          <a:p>
            <a:pPr lvl="1"/>
            <a:r>
              <a:rPr lang="en-US" sz="2500" dirty="0" smtClean="0"/>
              <a:t>Long-standing </a:t>
            </a:r>
            <a:r>
              <a:rPr lang="en-US" sz="2500" dirty="0" err="1" smtClean="0"/>
              <a:t>Dx</a:t>
            </a:r>
            <a:r>
              <a:rPr lang="en-US" sz="2500" dirty="0" smtClean="0"/>
              <a:t> of Schizophrenia, Paranoid type</a:t>
            </a:r>
          </a:p>
          <a:p>
            <a:pPr lvl="1"/>
            <a:r>
              <a:rPr lang="en-US" sz="2500" dirty="0" smtClean="0"/>
              <a:t>Diagnosed late teens; resides with parents throughout adult life</a:t>
            </a:r>
          </a:p>
          <a:p>
            <a:pPr lvl="1"/>
            <a:r>
              <a:rPr lang="en-US" sz="2500" dirty="0" smtClean="0"/>
              <a:t>Father passed away when Mr. P was in his 20s</a:t>
            </a:r>
          </a:p>
          <a:p>
            <a:pPr lvl="1"/>
            <a:r>
              <a:rPr lang="en-US" sz="2500" dirty="0" smtClean="0"/>
              <a:t>Mother now in 70s</a:t>
            </a:r>
          </a:p>
          <a:p>
            <a:pPr lvl="1"/>
            <a:r>
              <a:rPr lang="en-US" sz="2500" dirty="0" smtClean="0"/>
              <a:t>Received case management services in community </a:t>
            </a:r>
          </a:p>
          <a:p>
            <a:pPr lvl="1"/>
            <a:r>
              <a:rPr lang="en-US" sz="2500" dirty="0" smtClean="0"/>
              <a:t>Periodic employment as unskilled laborer under auspices of CMHC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120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Mr. P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Several weeks prior to hospitalization Mr. P became embroiled in conflict with co-worker</a:t>
            </a:r>
          </a:p>
          <a:p>
            <a:pPr lvl="1"/>
            <a:r>
              <a:rPr lang="en-US" sz="2400" dirty="0" smtClean="0"/>
              <a:t>Employment suspended as a consequence of physical altercation</a:t>
            </a:r>
          </a:p>
          <a:p>
            <a:pPr lvl="1"/>
            <a:r>
              <a:rPr lang="en-US" sz="2400" dirty="0" smtClean="0"/>
              <a:t>Discontinued medication and decompensated into acute psychotic episode marked by belief that job loss is the result of gov’t conspiracy to take away his disability benefits as well</a:t>
            </a:r>
          </a:p>
          <a:p>
            <a:pPr lvl="1"/>
            <a:r>
              <a:rPr lang="en-US" sz="2400" dirty="0" smtClean="0"/>
              <a:t>Mother informed case worker that Mr. P was threatening retaliation against co-worker</a:t>
            </a:r>
          </a:p>
          <a:p>
            <a:pPr lvl="1"/>
            <a:r>
              <a:rPr lang="en-US" sz="2400" dirty="0" smtClean="0"/>
              <a:t>Although no history of violent behavior, psychiatrist determined significant risk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2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51" y="0"/>
            <a:ext cx="52996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50" y="-22194"/>
            <a:ext cx="5316849" cy="68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51" y="76200"/>
            <a:ext cx="524081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51" y="0"/>
            <a:ext cx="52996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51" y="0"/>
            <a:ext cx="52996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50" y="-22194"/>
            <a:ext cx="5316849" cy="68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50" y="76410"/>
            <a:ext cx="5240649" cy="678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90000"/>
                <a:satMod val="140000"/>
              </a:schemeClr>
              <a:schemeClr val="bg1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MMPI-2-RF Scales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4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7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Mr. 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/>
          </a:bodyPr>
          <a:lstStyle/>
          <a:p>
            <a:pPr lvl="1"/>
            <a:r>
              <a:rPr lang="en-US" sz="2900" dirty="0" smtClean="0"/>
              <a:t>28 year old, never married, male</a:t>
            </a:r>
          </a:p>
          <a:p>
            <a:pPr lvl="1"/>
            <a:r>
              <a:rPr lang="en-US" sz="2900" dirty="0" smtClean="0"/>
              <a:t>Arrested after assaulting stranger in a bar</a:t>
            </a:r>
          </a:p>
          <a:p>
            <a:pPr lvl="1"/>
            <a:r>
              <a:rPr lang="en-US" sz="2900" dirty="0" smtClean="0"/>
              <a:t> Arresting officer noted mumbling incoherently, religiously preoccupied </a:t>
            </a:r>
          </a:p>
          <a:p>
            <a:pPr lvl="1"/>
            <a:r>
              <a:rPr lang="en-US" sz="2900" dirty="0" smtClean="0"/>
              <a:t>Taken to crisis united; observed to be intoxicated, but possibly also psychotic</a:t>
            </a:r>
          </a:p>
          <a:p>
            <a:pPr lvl="1"/>
            <a:r>
              <a:rPr lang="en-US" sz="2900" dirty="0" smtClean="0"/>
              <a:t>Admitted to psychiatric community hospital inpatient unit </a:t>
            </a:r>
          </a:p>
          <a:p>
            <a:pPr lvl="1"/>
            <a:r>
              <a:rPr lang="en-US" sz="2900" dirty="0" smtClean="0"/>
              <a:t>Tested after three days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276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30311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334000" cy="689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30311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58" y="1"/>
            <a:ext cx="530311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81" y="1"/>
            <a:ext cx="530311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30311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7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51" y="1"/>
            <a:ext cx="530311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6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MMPI-2-RF: Validity Scales</a:t>
            </a:r>
          </a:p>
        </p:txBody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763000" cy="5257800"/>
          </a:xfrm>
        </p:spPr>
        <p:txBody>
          <a:bodyPr>
            <a:normAutofit/>
          </a:bodyPr>
          <a:lstStyle/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smtClean="0"/>
              <a:t>VRIN-r: </a:t>
            </a:r>
            <a:r>
              <a:rPr lang="en-US" sz="2100" b="1" dirty="0" smtClean="0"/>
              <a:t>Variable Response Inconsistency</a:t>
            </a:r>
            <a:r>
              <a:rPr lang="en-US" sz="2100" dirty="0" smtClean="0"/>
              <a:t> – Random responding  </a:t>
            </a:r>
          </a:p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smtClean="0"/>
              <a:t>TRIN-r: </a:t>
            </a:r>
            <a:r>
              <a:rPr lang="en-US" sz="2100" b="1" dirty="0" smtClean="0"/>
              <a:t>True Response Inconsistency </a:t>
            </a:r>
            <a:r>
              <a:rPr lang="en-US" sz="2100" dirty="0" smtClean="0"/>
              <a:t>– Fixed responding  </a:t>
            </a:r>
          </a:p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smtClean="0"/>
              <a:t>F-r:	</a:t>
            </a:r>
            <a:r>
              <a:rPr lang="en-US" sz="2100" b="1" dirty="0" smtClean="0"/>
              <a:t>Infrequent Responses</a:t>
            </a:r>
            <a:r>
              <a:rPr lang="en-US" sz="2100" dirty="0" smtClean="0"/>
              <a:t> – Responses infrequent in the general population</a:t>
            </a:r>
          </a:p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err="1" smtClean="0"/>
              <a:t>Fp</a:t>
            </a:r>
            <a:r>
              <a:rPr lang="en-US" sz="2100" dirty="0" smtClean="0"/>
              <a:t>-r:	</a:t>
            </a:r>
            <a:r>
              <a:rPr lang="en-US" sz="2100" b="1" dirty="0" smtClean="0"/>
              <a:t>Infrequent Psychopathology Responses</a:t>
            </a:r>
            <a:r>
              <a:rPr lang="en-US" sz="2100" dirty="0" smtClean="0"/>
              <a:t> – Responses infrequent in psychiatric populations </a:t>
            </a:r>
          </a:p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smtClean="0"/>
              <a:t>Fs:	</a:t>
            </a:r>
            <a:r>
              <a:rPr lang="en-US" sz="2100" b="1" dirty="0" smtClean="0"/>
              <a:t>Infrequent Somatic</a:t>
            </a:r>
            <a:r>
              <a:rPr lang="en-US" sz="2100" dirty="0" smtClean="0"/>
              <a:t> </a:t>
            </a:r>
            <a:r>
              <a:rPr lang="en-US" sz="2100" b="1" dirty="0" smtClean="0"/>
              <a:t>Responses </a:t>
            </a:r>
            <a:r>
              <a:rPr lang="en-US" sz="2100" dirty="0" smtClean="0"/>
              <a:t>–</a:t>
            </a:r>
            <a:r>
              <a:rPr lang="en-US" sz="2100" b="1" dirty="0" smtClean="0"/>
              <a:t> </a:t>
            </a:r>
            <a:r>
              <a:rPr lang="en-US" sz="2100" dirty="0" smtClean="0"/>
              <a:t>Somatic complaints infrequent in medical patient populations</a:t>
            </a:r>
          </a:p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smtClean="0"/>
              <a:t>FBS-r:	</a:t>
            </a:r>
            <a:r>
              <a:rPr lang="en-US" sz="2100" b="1" dirty="0" smtClean="0"/>
              <a:t>Symptom Validity</a:t>
            </a:r>
            <a:r>
              <a:rPr lang="en-US" sz="2100" dirty="0" smtClean="0"/>
              <a:t> – Somatic and cognitive complaints associated at high levels with over-reporting</a:t>
            </a:r>
          </a:p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smtClean="0"/>
              <a:t>RBS:	</a:t>
            </a:r>
            <a:r>
              <a:rPr lang="en-US" sz="2100" b="1" dirty="0" smtClean="0"/>
              <a:t>Response Bias Scale </a:t>
            </a:r>
            <a:r>
              <a:rPr lang="en-US" sz="2100" dirty="0" smtClean="0"/>
              <a:t>-  Exaggerated memory complaints</a:t>
            </a:r>
          </a:p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smtClean="0"/>
              <a:t>L-r:	</a:t>
            </a:r>
            <a:r>
              <a:rPr lang="en-US" sz="2100" b="1" dirty="0" smtClean="0"/>
              <a:t>Uncommon Virtues </a:t>
            </a:r>
            <a:r>
              <a:rPr lang="en-US" sz="2100" dirty="0" smtClean="0"/>
              <a:t>– Rarely claimed moral attributes or activities</a:t>
            </a:r>
          </a:p>
          <a:p>
            <a:pPr lvl="2" indent="-9144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en-US" sz="2100" dirty="0" smtClean="0"/>
              <a:t>K-r:	</a:t>
            </a:r>
            <a:r>
              <a:rPr lang="en-US" sz="2100" b="1" dirty="0" smtClean="0"/>
              <a:t>Adjustment Validity </a:t>
            </a:r>
            <a:r>
              <a:rPr lang="en-US" sz="2100" dirty="0" smtClean="0"/>
              <a:t>– Avowals of good psychological adjustment associated at high levels with under-reporting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78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9891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2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MMPI-2-RF: Higher-Order Scales</a:t>
            </a:r>
          </a:p>
        </p:txBody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555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/>
              <a:t>EID – </a:t>
            </a:r>
            <a:r>
              <a:rPr lang="en-US" sz="2400" b="1" dirty="0" smtClean="0"/>
              <a:t>Emotional/Internalizing Dysfunction</a:t>
            </a:r>
            <a:r>
              <a:rPr lang="en-US" sz="2400" dirty="0" smtClean="0"/>
              <a:t> – 		   Problems associated with mood and affect</a:t>
            </a:r>
            <a:endParaRPr lang="en-US" sz="2400" b="1" dirty="0" smtClean="0"/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/>
              <a:t>THD – </a:t>
            </a:r>
            <a:r>
              <a:rPr lang="en-US" sz="2400" b="1" dirty="0" smtClean="0"/>
              <a:t>Thought Dysfunction</a:t>
            </a:r>
            <a:r>
              <a:rPr lang="en-US" sz="2400" dirty="0" smtClean="0"/>
              <a:t> – Problems 			     associated with disordered thinking</a:t>
            </a:r>
            <a:endParaRPr lang="en-US" sz="2400" b="1" dirty="0" smtClean="0"/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/>
              <a:t>BXD – </a:t>
            </a:r>
            <a:r>
              <a:rPr lang="en-US" sz="2400" b="1" dirty="0" smtClean="0"/>
              <a:t>Behavioral/Externalizing Dysfunction</a:t>
            </a:r>
            <a:r>
              <a:rPr lang="en-US" sz="2400" dirty="0" smtClean="0"/>
              <a:t> – 	   	    Problems associated with under-controlled 		    behavior</a:t>
            </a:r>
            <a:endParaRPr lang="en-US" sz="2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690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5334000"/>
          </a:xfrm>
        </p:spPr>
        <p:txBody>
          <a:bodyPr/>
          <a:lstStyle/>
          <a:p>
            <a:pPr marL="177800" indent="-177800" eaLnBrk="1" hangingPunct="1">
              <a:tabLst>
                <a:tab pos="1320800" algn="l"/>
              </a:tabLst>
            </a:pPr>
            <a:r>
              <a:rPr lang="en-US" dirty="0" smtClean="0"/>
              <a:t> </a:t>
            </a:r>
            <a:r>
              <a:rPr lang="en-US" sz="2800" dirty="0" smtClean="0"/>
              <a:t>Identical to MMPI-2 RC Scales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500" dirty="0" smtClean="0"/>
          </a:p>
          <a:p>
            <a:pPr marL="520700" lvl="1" indent="-228600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 err="1" smtClean="0"/>
              <a:t>RCd</a:t>
            </a:r>
            <a:r>
              <a:rPr lang="en-US" sz="2400" dirty="0" smtClean="0"/>
              <a:t>: 	</a:t>
            </a:r>
            <a:r>
              <a:rPr lang="en-US" sz="2400" b="1" dirty="0" smtClean="0"/>
              <a:t>Demoralization</a:t>
            </a:r>
            <a:r>
              <a:rPr lang="en-US" sz="2400" dirty="0" smtClean="0"/>
              <a:t> – General unhappiness and </a:t>
            </a:r>
            <a:br>
              <a:rPr lang="en-US" sz="2400" dirty="0" smtClean="0"/>
            </a:br>
            <a:r>
              <a:rPr lang="en-US" sz="2400" dirty="0" smtClean="0"/>
              <a:t>	dissatisfaction</a:t>
            </a:r>
            <a:br>
              <a:rPr lang="en-US" sz="2400" dirty="0" smtClean="0"/>
            </a:br>
            <a:endParaRPr lang="en-US" sz="600" dirty="0" smtClean="0"/>
          </a:p>
          <a:p>
            <a:pPr marL="520700" lvl="1" indent="-228600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 smtClean="0"/>
              <a:t>RC1:	</a:t>
            </a:r>
            <a:r>
              <a:rPr lang="en-US" sz="2400" b="1" dirty="0" smtClean="0"/>
              <a:t>Somatic Complaints</a:t>
            </a:r>
            <a:r>
              <a:rPr lang="en-US" sz="2400" dirty="0" smtClean="0"/>
              <a:t> – Diffuse physical health </a:t>
            </a:r>
            <a:br>
              <a:rPr lang="en-US" sz="2400" dirty="0" smtClean="0"/>
            </a:br>
            <a:r>
              <a:rPr lang="en-US" sz="2400" dirty="0" smtClean="0"/>
              <a:t>	complaints</a:t>
            </a:r>
            <a:br>
              <a:rPr lang="en-US" sz="2400" dirty="0" smtClean="0"/>
            </a:br>
            <a:endParaRPr lang="en-US" sz="600" dirty="0" smtClean="0"/>
          </a:p>
          <a:p>
            <a:pPr marL="520700" lvl="1" indent="-228600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 smtClean="0"/>
              <a:t>RC2:	</a:t>
            </a:r>
            <a:r>
              <a:rPr lang="en-US" sz="2400" b="1" dirty="0" smtClean="0"/>
              <a:t>Low Positive Emotions</a:t>
            </a:r>
            <a:r>
              <a:rPr lang="en-US" sz="2400" dirty="0" smtClean="0"/>
              <a:t> – Lack of positive </a:t>
            </a:r>
            <a:br>
              <a:rPr lang="en-US" sz="2400" dirty="0" smtClean="0"/>
            </a:br>
            <a:r>
              <a:rPr lang="en-US" sz="2400" dirty="0" smtClean="0"/>
              <a:t>	emotional responsiveness</a:t>
            </a:r>
            <a:br>
              <a:rPr lang="en-US" sz="2400" dirty="0" smtClean="0"/>
            </a:br>
            <a:endParaRPr lang="en-US" sz="600" dirty="0" smtClean="0"/>
          </a:p>
          <a:p>
            <a:pPr marL="520700" lvl="1" indent="-228600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 smtClean="0"/>
              <a:t>RC3:	</a:t>
            </a:r>
            <a:r>
              <a:rPr lang="en-US" sz="2400" b="1" dirty="0" smtClean="0"/>
              <a:t>Cynicism</a:t>
            </a:r>
            <a:r>
              <a:rPr lang="en-US" sz="2400" dirty="0" smtClean="0"/>
              <a:t> – Non-self-referential beliefs expressing </a:t>
            </a:r>
            <a:br>
              <a:rPr lang="en-US" sz="2400" dirty="0" smtClean="0"/>
            </a:br>
            <a:r>
              <a:rPr lang="en-US" sz="2400" dirty="0" smtClean="0"/>
              <a:t>	distrust and a generally low opinion of others</a:t>
            </a:r>
            <a:br>
              <a:rPr lang="en-US" sz="2400" dirty="0" smtClean="0"/>
            </a:br>
            <a:endParaRPr lang="en-US" sz="500" dirty="0" smtClean="0"/>
          </a:p>
          <a:p>
            <a:pPr marL="520700" lvl="1" indent="-228600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 smtClean="0"/>
              <a:t>RC4:	</a:t>
            </a:r>
            <a:r>
              <a:rPr lang="en-US" sz="2400" b="1" dirty="0" smtClean="0"/>
              <a:t>Antisocial Behavior</a:t>
            </a:r>
            <a:r>
              <a:rPr lang="en-US" sz="2400" dirty="0" smtClean="0"/>
              <a:t> – Rule breaking and </a:t>
            </a:r>
            <a:br>
              <a:rPr lang="en-US" sz="2400" dirty="0" smtClean="0"/>
            </a:br>
            <a:r>
              <a:rPr lang="en-US" sz="2400" dirty="0" smtClean="0"/>
              <a:t>	irresponsible behavior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MMPI-2-RF: RC Scales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35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9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9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9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9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6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80400" cy="4876800"/>
          </a:xfrm>
        </p:spPr>
        <p:txBody>
          <a:bodyPr/>
          <a:lstStyle/>
          <a:p>
            <a:pPr marL="342900" lvl="1" indent="-228600" eaLnBrk="1" hangingPunct="1">
              <a:lnSpc>
                <a:spcPct val="95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206500" algn="l"/>
              </a:tabLst>
            </a:pPr>
            <a:r>
              <a:rPr lang="en-US" sz="2400" dirty="0" smtClean="0"/>
              <a:t>RC6:	</a:t>
            </a:r>
            <a:r>
              <a:rPr lang="en-US" sz="2400" b="1" dirty="0" smtClean="0"/>
              <a:t>Ideas of Persecution</a:t>
            </a:r>
            <a:r>
              <a:rPr lang="en-US" sz="2400" dirty="0" smtClean="0"/>
              <a:t> – Self-referential beliefs that </a:t>
            </a:r>
            <a:br>
              <a:rPr lang="en-US" sz="2400" dirty="0" smtClean="0"/>
            </a:br>
            <a:r>
              <a:rPr lang="en-US" sz="2400" dirty="0" smtClean="0"/>
              <a:t>	others pose a threat</a:t>
            </a:r>
            <a:br>
              <a:rPr lang="en-US" sz="2400" dirty="0" smtClean="0"/>
            </a:br>
            <a:endParaRPr lang="en-US" sz="1000" dirty="0" smtClean="0"/>
          </a:p>
          <a:p>
            <a:pPr marL="342900" lvl="1" indent="-228600" eaLnBrk="1" hangingPunct="1">
              <a:lnSpc>
                <a:spcPct val="95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206500" algn="l"/>
              </a:tabLst>
            </a:pPr>
            <a:r>
              <a:rPr lang="en-US" sz="2400" dirty="0" smtClean="0"/>
              <a:t>RC7:	</a:t>
            </a:r>
            <a:r>
              <a:rPr lang="en-US" sz="2400" b="1" dirty="0" smtClean="0"/>
              <a:t>Dysfunctional Negative Emotions</a:t>
            </a:r>
            <a:r>
              <a:rPr lang="en-US" sz="2400" dirty="0" smtClean="0"/>
              <a:t> – Maladaptive </a:t>
            </a:r>
            <a:br>
              <a:rPr lang="en-US" sz="2400" dirty="0" smtClean="0"/>
            </a:br>
            <a:r>
              <a:rPr lang="en-US" sz="2400" dirty="0" smtClean="0"/>
              <a:t>	anxiety, anger, irritability</a:t>
            </a:r>
            <a:br>
              <a:rPr lang="en-US" sz="2400" dirty="0" smtClean="0"/>
            </a:br>
            <a:endParaRPr lang="en-US" sz="1000" dirty="0" smtClean="0"/>
          </a:p>
          <a:p>
            <a:pPr marL="342900" lvl="1" indent="-228600" eaLnBrk="1" hangingPunct="1">
              <a:lnSpc>
                <a:spcPct val="95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206500" algn="l"/>
              </a:tabLst>
            </a:pPr>
            <a:r>
              <a:rPr lang="en-US" sz="2400" dirty="0" smtClean="0"/>
              <a:t>RC8:	</a:t>
            </a:r>
            <a:r>
              <a:rPr lang="en-US" sz="2400" b="1" dirty="0" smtClean="0"/>
              <a:t>Aberrant Experiences</a:t>
            </a:r>
            <a:r>
              <a:rPr lang="en-US" sz="2400" dirty="0" smtClean="0"/>
              <a:t> -- Unusual perceptions</a:t>
            </a:r>
            <a:br>
              <a:rPr lang="en-US" sz="2400" dirty="0" smtClean="0"/>
            </a:br>
            <a:r>
              <a:rPr lang="en-US" sz="2400" dirty="0" smtClean="0"/>
              <a:t>	or thoughts </a:t>
            </a:r>
            <a:br>
              <a:rPr lang="en-US" sz="2400" dirty="0" smtClean="0"/>
            </a:br>
            <a:endParaRPr lang="en-US" sz="1000" dirty="0" smtClean="0"/>
          </a:p>
          <a:p>
            <a:pPr marL="342900" lvl="1" indent="-228600" eaLnBrk="1" hangingPunct="1">
              <a:lnSpc>
                <a:spcPct val="95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1206500" algn="l"/>
              </a:tabLst>
            </a:pPr>
            <a:r>
              <a:rPr lang="en-US" sz="2400" dirty="0" smtClean="0"/>
              <a:t>RC9:	</a:t>
            </a:r>
            <a:r>
              <a:rPr lang="en-US" sz="2400" b="1" dirty="0" smtClean="0"/>
              <a:t>Hypomanic Activation</a:t>
            </a:r>
            <a:r>
              <a:rPr lang="en-US" sz="2400" dirty="0" smtClean="0"/>
              <a:t> – Over-Activation, </a:t>
            </a:r>
            <a:br>
              <a:rPr lang="en-US" sz="2400" dirty="0" smtClean="0"/>
            </a:br>
            <a:r>
              <a:rPr lang="en-US" sz="2400" dirty="0" smtClean="0"/>
              <a:t>	aggression, impulsivity, and grandiosity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MMPI-2-RF: RC Scales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965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5334000"/>
          </a:xfrm>
        </p:spPr>
        <p:txBody>
          <a:bodyPr/>
          <a:lstStyle/>
          <a:p>
            <a:pPr marL="292100" indent="-292100" eaLnBrk="1" hangingPunct="1">
              <a:tabLst>
                <a:tab pos="1600200" algn="l"/>
              </a:tabLst>
            </a:pPr>
            <a:r>
              <a:rPr lang="en-US" sz="2800" b="1" dirty="0" smtClean="0"/>
              <a:t>Somatic/Cognitive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1000" b="1" dirty="0" smtClean="0"/>
          </a:p>
          <a:p>
            <a:pPr marL="685800" lvl="1" indent="-2794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 smtClean="0"/>
              <a:t>MLS:	</a:t>
            </a:r>
            <a:r>
              <a:rPr lang="en-US" sz="2200" b="1" dirty="0" smtClean="0"/>
              <a:t>Malaise</a:t>
            </a:r>
            <a:r>
              <a:rPr lang="en-US" sz="2200" dirty="0" smtClean="0"/>
              <a:t> – Overall sense of physical </a:t>
            </a:r>
            <a:br>
              <a:rPr lang="en-US" sz="2200" dirty="0" smtClean="0"/>
            </a:br>
            <a:r>
              <a:rPr lang="en-US" sz="2200" dirty="0" smtClean="0"/>
              <a:t>	debilitation, poor health</a:t>
            </a:r>
          </a:p>
          <a:p>
            <a:pPr marL="685800" lvl="1" indent="-2794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 smtClean="0"/>
              <a:t>GIC:	</a:t>
            </a:r>
            <a:r>
              <a:rPr lang="en-US" sz="2200" b="1" dirty="0" smtClean="0"/>
              <a:t>Gastrointestinal Complaints</a:t>
            </a:r>
            <a:r>
              <a:rPr lang="en-US" sz="2200" dirty="0" smtClean="0"/>
              <a:t> – Nausea, </a:t>
            </a:r>
            <a:br>
              <a:rPr lang="en-US" sz="2200" dirty="0" smtClean="0"/>
            </a:br>
            <a:r>
              <a:rPr lang="en-US" sz="2200" dirty="0" smtClean="0"/>
              <a:t>	recurring upset stomach, and poor appetite</a:t>
            </a:r>
          </a:p>
          <a:p>
            <a:pPr marL="685800" lvl="1" indent="-2794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 smtClean="0"/>
              <a:t>HPC:	</a:t>
            </a:r>
            <a:r>
              <a:rPr lang="en-US" sz="2200" b="1" dirty="0" smtClean="0"/>
              <a:t>Head Pain Complaints</a:t>
            </a:r>
            <a:r>
              <a:rPr lang="en-US" sz="2200" dirty="0" smtClean="0"/>
              <a:t> – Head and </a:t>
            </a:r>
            <a:br>
              <a:rPr lang="en-US" sz="2200" dirty="0" smtClean="0"/>
            </a:br>
            <a:r>
              <a:rPr lang="en-US" sz="2200" dirty="0" smtClean="0"/>
              <a:t>	neck pain</a:t>
            </a:r>
          </a:p>
          <a:p>
            <a:pPr marL="685800" lvl="1" indent="-2794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 smtClean="0"/>
              <a:t>NUC:	</a:t>
            </a:r>
            <a:r>
              <a:rPr lang="en-US" sz="2200" b="1" dirty="0" smtClean="0"/>
              <a:t>Neurological Complaints</a:t>
            </a:r>
            <a:r>
              <a:rPr lang="en-US" sz="2200" dirty="0" smtClean="0"/>
              <a:t> – Dizziness, </a:t>
            </a:r>
            <a:br>
              <a:rPr lang="en-US" sz="2200" dirty="0" smtClean="0"/>
            </a:br>
            <a:r>
              <a:rPr lang="en-US" sz="2200" dirty="0" smtClean="0"/>
              <a:t>	weakness, paralysis, loss of balance, etc.</a:t>
            </a:r>
          </a:p>
          <a:p>
            <a:pPr marL="685800" lvl="1" indent="-2794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 smtClean="0"/>
              <a:t>COG:	</a:t>
            </a:r>
            <a:r>
              <a:rPr lang="en-US" sz="2200" b="1" dirty="0" smtClean="0"/>
              <a:t>Cognitive Complaints</a:t>
            </a:r>
            <a:r>
              <a:rPr lang="en-US" sz="2200" dirty="0" smtClean="0"/>
              <a:t> – Memory problems, </a:t>
            </a:r>
            <a:br>
              <a:rPr lang="en-US" sz="2200" dirty="0" smtClean="0"/>
            </a:br>
            <a:r>
              <a:rPr lang="en-US" sz="2200" dirty="0" smtClean="0"/>
              <a:t>	difficulties concentrating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MMPI-2-RF: </a:t>
            </a:r>
            <a:br>
              <a:rPr lang="en-US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Specific Problems (SP) Scales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34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1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1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1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1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6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5140325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  <a:tabLst>
                <a:tab pos="1371600" algn="l"/>
              </a:tabLst>
            </a:pPr>
            <a:r>
              <a:rPr lang="en-US" sz="2800" b="1" dirty="0" smtClean="0"/>
              <a:t>Internalizing (</a:t>
            </a:r>
            <a:r>
              <a:rPr lang="en-US" sz="2800" b="1" dirty="0" err="1" smtClean="0"/>
              <a:t>RCd</a:t>
            </a:r>
            <a:r>
              <a:rPr lang="en-US" sz="2800" b="1" dirty="0" smtClean="0"/>
              <a:t> Facets)</a:t>
            </a:r>
            <a:r>
              <a:rPr lang="en-US" sz="2800" dirty="0" smtClean="0"/>
              <a:t>: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571500" lvl="1" indent="-1651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/>
              <a:t>SUI:	</a:t>
            </a:r>
            <a:r>
              <a:rPr lang="en-US" sz="2400" b="1" dirty="0" smtClean="0"/>
              <a:t>Suicidal/Death Ideation</a:t>
            </a:r>
            <a:r>
              <a:rPr lang="en-US" sz="2400" dirty="0" smtClean="0"/>
              <a:t> – Direct reports of </a:t>
            </a:r>
            <a:br>
              <a:rPr lang="en-US" sz="2400" dirty="0" smtClean="0"/>
            </a:br>
            <a:r>
              <a:rPr lang="en-US" sz="2400" dirty="0" smtClean="0"/>
              <a:t>	suicidal ideation and recent attempts</a:t>
            </a:r>
            <a:br>
              <a:rPr lang="en-US" sz="2400" dirty="0" smtClean="0"/>
            </a:br>
            <a:endParaRPr lang="en-US" sz="1000" dirty="0" smtClean="0"/>
          </a:p>
          <a:p>
            <a:pPr marL="571500" lvl="1" indent="-1651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/>
              <a:t>HLP:	</a:t>
            </a:r>
            <a:r>
              <a:rPr lang="en-US" sz="2400" b="1" dirty="0" smtClean="0"/>
              <a:t>Helplessness/Hopelessness</a:t>
            </a:r>
            <a:r>
              <a:rPr lang="en-US" sz="2400" dirty="0" smtClean="0"/>
              <a:t> – Belief that goals </a:t>
            </a:r>
            <a:br>
              <a:rPr lang="en-US" sz="2400" dirty="0" smtClean="0"/>
            </a:br>
            <a:r>
              <a:rPr lang="en-US" sz="2400" dirty="0" smtClean="0"/>
              <a:t>	cannot be reached or problems solved</a:t>
            </a:r>
            <a:br>
              <a:rPr lang="en-US" sz="2400" dirty="0" smtClean="0"/>
            </a:br>
            <a:endParaRPr lang="en-US" sz="1000" dirty="0" smtClean="0"/>
          </a:p>
          <a:p>
            <a:pPr marL="571500" lvl="1" indent="-1651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/>
              <a:t>SFD:	</a:t>
            </a:r>
            <a:r>
              <a:rPr lang="en-US" sz="2400" b="1" dirty="0" smtClean="0"/>
              <a:t>Self-Doubt </a:t>
            </a:r>
            <a:r>
              <a:rPr lang="en-US" sz="2400" dirty="0" smtClean="0"/>
              <a:t>-- Lack of  self-confidence, feelings </a:t>
            </a:r>
            <a:br>
              <a:rPr lang="en-US" sz="2400" dirty="0" smtClean="0"/>
            </a:br>
            <a:r>
              <a:rPr lang="en-US" sz="2400" dirty="0" smtClean="0"/>
              <a:t>	of uselessness</a:t>
            </a:r>
            <a:br>
              <a:rPr lang="en-US" sz="2400" dirty="0" smtClean="0"/>
            </a:br>
            <a:endParaRPr lang="en-US" sz="1000" dirty="0" smtClean="0"/>
          </a:p>
          <a:p>
            <a:pPr marL="571500" lvl="1" indent="-1651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/>
              <a:t>NFC:	</a:t>
            </a:r>
            <a:r>
              <a:rPr lang="en-US" sz="2400" b="1" dirty="0" smtClean="0"/>
              <a:t>Inefficacy</a:t>
            </a:r>
            <a:r>
              <a:rPr lang="en-US" sz="2400" dirty="0" smtClean="0"/>
              <a:t> – Belief that one is indecisive </a:t>
            </a:r>
            <a:br>
              <a:rPr lang="en-US" sz="2400" dirty="0" smtClean="0"/>
            </a:br>
            <a:r>
              <a:rPr lang="en-US" sz="2400" dirty="0" smtClean="0"/>
              <a:t>	and inefficacious</a:t>
            </a:r>
            <a:endParaRPr lang="en-US" sz="2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MMPI-2-RF: </a:t>
            </a:r>
            <a:br>
              <a:rPr lang="en-US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Specific Problems (SP) Scales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61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3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3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3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Arial" charset="0"/>
              </a:rPr>
              <a:t>Agenda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				9:00-9:15</a:t>
            </a:r>
          </a:p>
          <a:p>
            <a:r>
              <a:rPr lang="en-US" dirty="0" smtClean="0"/>
              <a:t>Background			9:15-9:20</a:t>
            </a:r>
          </a:p>
          <a:p>
            <a:r>
              <a:rPr lang="en-US" dirty="0" smtClean="0"/>
              <a:t>Development			9:20-9:30</a:t>
            </a:r>
          </a:p>
          <a:p>
            <a:r>
              <a:rPr lang="en-US" dirty="0" smtClean="0"/>
              <a:t>Scales				9:30-10:15</a:t>
            </a:r>
          </a:p>
          <a:p>
            <a:r>
              <a:rPr lang="en-US" dirty="0" smtClean="0"/>
              <a:t>Break				10:15-10:30</a:t>
            </a:r>
          </a:p>
          <a:p>
            <a:r>
              <a:rPr lang="en-US" dirty="0" smtClean="0"/>
              <a:t>Administration and Scoring 	10:30-10:45</a:t>
            </a:r>
          </a:p>
          <a:p>
            <a:r>
              <a:rPr lang="en-US" dirty="0" smtClean="0"/>
              <a:t>Interpretation			10:45-11:15</a:t>
            </a:r>
          </a:p>
          <a:p>
            <a:r>
              <a:rPr lang="en-US" dirty="0" smtClean="0"/>
              <a:t>Cases				11:15-12:00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86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MMPI-2-RF: </a:t>
            </a:r>
            <a:br>
              <a:rPr lang="en-US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Specific Problems (SP) Scales</a:t>
            </a:r>
          </a:p>
        </p:txBody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 eaLnBrk="1" hangingPunct="1">
              <a:lnSpc>
                <a:spcPct val="65000"/>
              </a:lnSpc>
              <a:tabLst>
                <a:tab pos="1600200" algn="l"/>
              </a:tabLst>
            </a:pPr>
            <a:r>
              <a:rPr lang="en-US" sz="2800" b="1" dirty="0" smtClean="0"/>
              <a:t>Internalizing (RC7 Facets)</a:t>
            </a:r>
            <a:r>
              <a:rPr lang="en-US" sz="2800" dirty="0" smtClean="0"/>
              <a:t>: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685800" lvl="1" indent="-228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STW:	</a:t>
            </a:r>
            <a:r>
              <a:rPr lang="en-US" sz="2400" b="1" dirty="0" smtClean="0"/>
              <a:t>Stress/Worry</a:t>
            </a:r>
            <a:r>
              <a:rPr lang="en-US" sz="2400" dirty="0" smtClean="0"/>
              <a:t> -- Preoccupation with </a:t>
            </a:r>
            <a:br>
              <a:rPr lang="en-US" sz="2400" dirty="0" smtClean="0"/>
            </a:br>
            <a:r>
              <a:rPr lang="en-US" sz="2400" dirty="0" smtClean="0"/>
              <a:t>	disappointments, difficulty with time pressure</a:t>
            </a:r>
            <a:br>
              <a:rPr lang="en-US" sz="2400" dirty="0" smtClean="0"/>
            </a:br>
            <a:endParaRPr lang="en-US" sz="1200" dirty="0" smtClean="0"/>
          </a:p>
          <a:p>
            <a:pPr marL="685800" lvl="1" indent="-228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AXY:	</a:t>
            </a:r>
            <a:r>
              <a:rPr lang="en-US" sz="2400" b="1" dirty="0" smtClean="0"/>
              <a:t>Anxiety</a:t>
            </a:r>
            <a:r>
              <a:rPr lang="en-US" sz="2400" dirty="0" smtClean="0"/>
              <a:t> – Pervasive anxiety, frights, frequent </a:t>
            </a:r>
            <a:br>
              <a:rPr lang="en-US" sz="2400" dirty="0" smtClean="0"/>
            </a:br>
            <a:r>
              <a:rPr lang="en-US" sz="2400" dirty="0" smtClean="0"/>
              <a:t>	nightmares</a:t>
            </a:r>
            <a:br>
              <a:rPr lang="en-US" sz="2400" dirty="0" smtClean="0"/>
            </a:br>
            <a:endParaRPr lang="en-US" sz="1200" dirty="0" smtClean="0"/>
          </a:p>
          <a:p>
            <a:pPr marL="685800" lvl="1" indent="-228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ANP:	</a:t>
            </a:r>
            <a:r>
              <a:rPr lang="en-US" sz="2400" b="1" dirty="0" smtClean="0"/>
              <a:t>Anger Proneness</a:t>
            </a:r>
            <a:r>
              <a:rPr lang="en-US" sz="2400" dirty="0" smtClean="0"/>
              <a:t> -- Becoming easily angered, </a:t>
            </a:r>
            <a:br>
              <a:rPr lang="en-US" sz="2400" dirty="0" smtClean="0"/>
            </a:br>
            <a:r>
              <a:rPr lang="en-US" sz="2400" dirty="0" smtClean="0"/>
              <a:t>	impatient with others</a:t>
            </a:r>
            <a:br>
              <a:rPr lang="en-US" sz="2400" dirty="0" smtClean="0"/>
            </a:br>
            <a:endParaRPr lang="en-US" sz="1200" dirty="0" smtClean="0"/>
          </a:p>
          <a:p>
            <a:pPr marL="685800" lvl="1" indent="-228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BRF:	</a:t>
            </a:r>
            <a:r>
              <a:rPr lang="en-US" sz="2400" b="1" dirty="0" smtClean="0"/>
              <a:t>Behavior-Restricting Fears</a:t>
            </a:r>
            <a:r>
              <a:rPr lang="en-US" sz="2400" dirty="0" smtClean="0"/>
              <a:t> -- Fears that </a:t>
            </a:r>
            <a:br>
              <a:rPr lang="en-US" sz="2400" dirty="0" smtClean="0"/>
            </a:br>
            <a:r>
              <a:rPr lang="en-US" sz="2400" dirty="0" smtClean="0"/>
              <a:t>	significantly inhibit normal behavior</a:t>
            </a:r>
            <a:br>
              <a:rPr lang="en-US" sz="2400" dirty="0" smtClean="0"/>
            </a:br>
            <a:endParaRPr lang="en-US" sz="1000" dirty="0" smtClean="0"/>
          </a:p>
          <a:p>
            <a:pPr marL="685800" lvl="1" indent="-228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MSF:	</a:t>
            </a:r>
            <a:r>
              <a:rPr lang="en-US" sz="2400" b="1" dirty="0" smtClean="0"/>
              <a:t>Multiple Specific Fears</a:t>
            </a:r>
            <a:r>
              <a:rPr lang="en-US" sz="2400" dirty="0" smtClean="0"/>
              <a:t> -- Fears of blood, fire, </a:t>
            </a:r>
            <a:br>
              <a:rPr lang="en-US" sz="2400" dirty="0" smtClean="0"/>
            </a:br>
            <a:r>
              <a:rPr lang="en-US" sz="2400" dirty="0" smtClean="0"/>
              <a:t>	thunder,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11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MMPI-2-RF: </a:t>
            </a:r>
            <a:br>
              <a:rPr lang="en-US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Specific Problems (SP) Scales</a:t>
            </a:r>
          </a:p>
        </p:txBody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5139869"/>
          </a:xfrm>
        </p:spPr>
        <p:txBody>
          <a:bodyPr>
            <a:spAutoFit/>
          </a:bodyPr>
          <a:lstStyle/>
          <a:p>
            <a:pPr eaLnBrk="1" hangingPunct="1">
              <a:tabLst>
                <a:tab pos="1600200" algn="l"/>
              </a:tabLst>
            </a:pPr>
            <a:r>
              <a:rPr lang="en-US" b="1" dirty="0" smtClean="0"/>
              <a:t>Externalizing</a:t>
            </a:r>
            <a:r>
              <a:rPr lang="en-US" dirty="0" smtClean="0"/>
              <a:t>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600" b="1" dirty="0" smtClean="0"/>
              <a:t>RC4 Facets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JCP:	</a:t>
            </a:r>
            <a:r>
              <a:rPr lang="en-US" sz="2400" b="1" dirty="0" smtClean="0"/>
              <a:t>Juvenile Conduct Problems</a:t>
            </a:r>
            <a:r>
              <a:rPr lang="en-US" sz="2400" dirty="0" smtClean="0"/>
              <a:t> – Difficulties </a:t>
            </a:r>
            <a:br>
              <a:rPr lang="en-US" sz="2400" dirty="0" smtClean="0"/>
            </a:br>
            <a:r>
              <a:rPr lang="en-US" sz="2400" dirty="0" smtClean="0"/>
              <a:t>	at school and at home, stealing</a:t>
            </a:r>
            <a:br>
              <a:rPr lang="en-US" sz="2400" dirty="0" smtClean="0"/>
            </a:br>
            <a:endParaRPr lang="en-US" sz="1000" dirty="0" smtClean="0"/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SUB:	</a:t>
            </a:r>
            <a:r>
              <a:rPr lang="en-US" sz="2400" b="1" dirty="0" smtClean="0"/>
              <a:t>Substance Abuse</a:t>
            </a:r>
            <a:r>
              <a:rPr lang="en-US" sz="2400" dirty="0" smtClean="0"/>
              <a:t> – Current and past misuse 	of alcohol and drugs</a:t>
            </a:r>
            <a:br>
              <a:rPr lang="en-US" sz="2400" dirty="0" smtClean="0"/>
            </a:br>
            <a:endParaRPr lang="en-US" sz="1000" dirty="0" smtClean="0"/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  <a:tabLst>
                <a:tab pos="1600200" algn="l"/>
              </a:tabLst>
            </a:pPr>
            <a:r>
              <a:rPr lang="en-US" b="1" dirty="0" smtClean="0"/>
              <a:t>RC9 Facets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AGG:	</a:t>
            </a:r>
            <a:r>
              <a:rPr lang="en-US" sz="2400" b="1" dirty="0" smtClean="0"/>
              <a:t>Aggression</a:t>
            </a:r>
            <a:r>
              <a:rPr lang="en-US" sz="2400" dirty="0" smtClean="0"/>
              <a:t> – Physically aggressive, </a:t>
            </a:r>
            <a:br>
              <a:rPr lang="en-US" sz="2400" dirty="0" smtClean="0"/>
            </a:br>
            <a:r>
              <a:rPr lang="en-US" sz="2400" dirty="0" smtClean="0"/>
              <a:t>	violent behavior</a:t>
            </a:r>
            <a:br>
              <a:rPr lang="en-US" sz="2400" dirty="0" smtClean="0"/>
            </a:br>
            <a:endParaRPr lang="en-US" sz="1000" dirty="0" smtClean="0"/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 smtClean="0"/>
              <a:t>ACT:	</a:t>
            </a:r>
            <a:r>
              <a:rPr lang="en-US" sz="2400" b="1" dirty="0" smtClean="0"/>
              <a:t>Activation</a:t>
            </a:r>
            <a:r>
              <a:rPr lang="en-US" sz="2400" dirty="0" smtClean="0"/>
              <a:t> – Heightened excitation </a:t>
            </a:r>
            <a:br>
              <a:rPr lang="en-US" sz="2400" dirty="0" smtClean="0"/>
            </a:br>
            <a:r>
              <a:rPr lang="en-US" sz="2400" dirty="0" smtClean="0"/>
              <a:t>	and energy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34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57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MMPI-2-RF: </a:t>
            </a:r>
            <a:br>
              <a:rPr lang="en-US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Specific Problems (SP) Scales</a:t>
            </a:r>
          </a:p>
        </p:txBody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82012" cy="5181600"/>
          </a:xfrm>
        </p:spPr>
        <p:txBody>
          <a:bodyPr/>
          <a:lstStyle/>
          <a:p>
            <a:pPr eaLnBrk="1" hangingPunct="1">
              <a:tabLst>
                <a:tab pos="1663700" algn="l"/>
              </a:tabLst>
            </a:pPr>
            <a:r>
              <a:rPr lang="en-US" sz="3300" b="1" dirty="0" smtClean="0"/>
              <a:t>Interpersonal</a:t>
            </a:r>
            <a:r>
              <a:rPr lang="en-US" sz="3300" dirty="0" smtClean="0"/>
              <a:t>: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 smtClean="0"/>
              <a:t>FML:	</a:t>
            </a:r>
            <a:r>
              <a:rPr lang="en-US" sz="2500" b="1" dirty="0" smtClean="0"/>
              <a:t>Family Problems</a:t>
            </a:r>
            <a:r>
              <a:rPr lang="en-US" sz="2500" dirty="0" smtClean="0"/>
              <a:t> – </a:t>
            </a:r>
            <a:r>
              <a:rPr lang="en-US" sz="2500" dirty="0" err="1" smtClean="0"/>
              <a:t>Conflictual</a:t>
            </a:r>
            <a:r>
              <a:rPr lang="en-US" sz="2500" dirty="0" smtClean="0"/>
              <a:t> family 			relationships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 smtClean="0"/>
              <a:t>IPP:	</a:t>
            </a:r>
            <a:r>
              <a:rPr lang="en-US" sz="2500" b="1" dirty="0" smtClean="0"/>
              <a:t>Interpersonal Passivity</a:t>
            </a:r>
            <a:r>
              <a:rPr lang="en-US" sz="2500" dirty="0" smtClean="0"/>
              <a:t> – Being unassertive 		and submissive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 smtClean="0"/>
              <a:t>SAV:	</a:t>
            </a:r>
            <a:r>
              <a:rPr lang="en-US" sz="2500" b="1" dirty="0" smtClean="0"/>
              <a:t>Social Avoidance</a:t>
            </a:r>
            <a:r>
              <a:rPr lang="en-US" sz="2500" dirty="0" smtClean="0"/>
              <a:t> – Avoiding or not enjoying 		social events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 smtClean="0"/>
              <a:t>SHY:	</a:t>
            </a:r>
            <a:r>
              <a:rPr lang="en-US" sz="2500" b="1" dirty="0" smtClean="0"/>
              <a:t>Shyness</a:t>
            </a:r>
            <a:r>
              <a:rPr lang="en-US" sz="2500" dirty="0" smtClean="0"/>
              <a:t> – Bashful, prone to feel inhibited </a:t>
            </a:r>
            <a:br>
              <a:rPr lang="en-US" sz="2500" dirty="0" smtClean="0"/>
            </a:br>
            <a:r>
              <a:rPr lang="en-US" sz="2500" dirty="0" smtClean="0"/>
              <a:t>	and anxious around others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 smtClean="0"/>
              <a:t>DSF:	</a:t>
            </a:r>
            <a:r>
              <a:rPr lang="en-US" sz="2500" b="1" dirty="0" err="1" smtClean="0"/>
              <a:t>Disaffiliativeness</a:t>
            </a:r>
            <a:r>
              <a:rPr lang="en-US" sz="2500" dirty="0" smtClean="0"/>
              <a:t> – Disliking people and 		being around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80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5105400"/>
          </a:xfrm>
        </p:spPr>
        <p:txBody>
          <a:bodyPr/>
          <a:lstStyle/>
          <a:p>
            <a:pPr marL="457200" lvl="1" indent="-2286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 smtClean="0"/>
              <a:t>AES:	</a:t>
            </a:r>
            <a:r>
              <a:rPr lang="en-US" sz="2400" b="1" dirty="0" smtClean="0"/>
              <a:t>Aesthetic-Literary Interests</a:t>
            </a:r>
            <a:r>
              <a:rPr lang="en-US" sz="2400" dirty="0" smtClean="0"/>
              <a:t> </a:t>
            </a:r>
            <a:r>
              <a:rPr lang="en-US" sz="2500" dirty="0" smtClean="0"/>
              <a:t>–</a:t>
            </a:r>
            <a:r>
              <a:rPr lang="en-US" sz="2400" dirty="0" smtClean="0"/>
              <a:t> Literature, 			music, the theater</a:t>
            </a:r>
            <a:br>
              <a:rPr lang="en-US" sz="2400" dirty="0" smtClean="0"/>
            </a:br>
            <a:endParaRPr lang="en-US" sz="1500" dirty="0" smtClean="0"/>
          </a:p>
          <a:p>
            <a:pPr marL="457200" lvl="1" indent="-2286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 smtClean="0"/>
              <a:t>MEC:	</a:t>
            </a:r>
            <a:r>
              <a:rPr lang="en-US" sz="2400" b="1" dirty="0" smtClean="0"/>
              <a:t>Mechanical-Physical Interests</a:t>
            </a:r>
            <a:r>
              <a:rPr lang="en-US" sz="2400" dirty="0" smtClean="0"/>
              <a:t> </a:t>
            </a:r>
            <a:r>
              <a:rPr lang="en-US" sz="2500" dirty="0" smtClean="0"/>
              <a:t>–</a:t>
            </a:r>
            <a:r>
              <a:rPr lang="en-US" sz="2400" dirty="0" smtClean="0"/>
              <a:t> Fixing and 		building things, the outdoors, sports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MMPI-2-RF: Interest Scales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376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84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charset="0"/>
              </a:rPr>
              <a:t>MMPI-2-RF: PSY-5 Scales</a:t>
            </a:r>
          </a:p>
        </p:txBody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5257800"/>
          </a:xfrm>
        </p:spPr>
        <p:txBody>
          <a:bodyPr/>
          <a:lstStyle/>
          <a:p>
            <a:pPr marL="228600" indent="-228600" eaLnBrk="1" hangingPunct="1">
              <a:tabLst>
                <a:tab pos="1714500" algn="l"/>
              </a:tabLst>
            </a:pPr>
            <a:r>
              <a:rPr lang="en-US" sz="2200" dirty="0" smtClean="0"/>
              <a:t>Revised versions of dimensional model of personality  pathology developed by Allan Harkness and John McNulty:</a:t>
            </a:r>
            <a:endParaRPr lang="en-US" sz="1000" dirty="0" smtClean="0"/>
          </a:p>
          <a:p>
            <a:pPr marL="571500" lvl="1" indent="-2286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 smtClean="0"/>
              <a:t>AGGR-r:	</a:t>
            </a:r>
            <a:r>
              <a:rPr lang="en-US" sz="2100" b="1" dirty="0" smtClean="0"/>
              <a:t>Aggressiveness-Revised </a:t>
            </a:r>
            <a:r>
              <a:rPr lang="en-US" sz="2100" dirty="0" smtClean="0"/>
              <a:t>– Instrumental, </a:t>
            </a:r>
            <a:br>
              <a:rPr lang="en-US" sz="2100" dirty="0" smtClean="0"/>
            </a:br>
            <a:r>
              <a:rPr lang="en-US" sz="2100" dirty="0" smtClean="0"/>
              <a:t>	goal-directed aggression</a:t>
            </a:r>
          </a:p>
          <a:p>
            <a:pPr marL="571500" lvl="1" indent="-2286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 smtClean="0"/>
              <a:t>PSYC-r:	</a:t>
            </a:r>
            <a:r>
              <a:rPr lang="en-US" sz="2100" b="1" dirty="0" smtClean="0"/>
              <a:t>Psychoticism-Revised</a:t>
            </a:r>
            <a:r>
              <a:rPr lang="en-US" sz="2100" dirty="0" smtClean="0"/>
              <a:t>  – Disconnection </a:t>
            </a:r>
            <a:br>
              <a:rPr lang="en-US" sz="2100" dirty="0" smtClean="0"/>
            </a:br>
            <a:r>
              <a:rPr lang="en-US" sz="2100" dirty="0" smtClean="0"/>
              <a:t>	from reality</a:t>
            </a:r>
          </a:p>
          <a:p>
            <a:pPr marL="571500" lvl="1" indent="-2286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 smtClean="0"/>
              <a:t>DISC-r:	</a:t>
            </a:r>
            <a:r>
              <a:rPr lang="en-US" sz="2100" b="1" dirty="0" err="1" smtClean="0"/>
              <a:t>Disconstraint</a:t>
            </a:r>
            <a:r>
              <a:rPr lang="en-US" sz="2100" b="1" dirty="0" smtClean="0"/>
              <a:t>-Revised</a:t>
            </a:r>
            <a:r>
              <a:rPr lang="en-US" sz="2100" dirty="0" smtClean="0"/>
              <a:t> – Under-controlled 		behavior</a:t>
            </a:r>
          </a:p>
          <a:p>
            <a:pPr marL="571500" lvl="1" indent="-2286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 smtClean="0"/>
              <a:t>NEGE-r:	</a:t>
            </a:r>
            <a:r>
              <a:rPr lang="en-US" sz="2100" b="1" dirty="0" smtClean="0"/>
              <a:t>Negative Emotionality/Neuroticism-Revised </a:t>
            </a:r>
            <a:r>
              <a:rPr lang="en-US" sz="2100" dirty="0" smtClean="0"/>
              <a:t>– 	Anxiety, insecurity, worry, and fear</a:t>
            </a:r>
          </a:p>
          <a:p>
            <a:pPr marL="571500" lvl="1" indent="-228600" eaLnBrk="1" hangingPunct="1">
              <a:buClr>
                <a:schemeClr val="hlink"/>
              </a:buClr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 smtClean="0"/>
              <a:t>INTR-r:	</a:t>
            </a:r>
            <a:r>
              <a:rPr lang="en-US" sz="2100" b="1" dirty="0" smtClean="0"/>
              <a:t>Introversion/Low Positive Emotionality-Revised</a:t>
            </a:r>
            <a:r>
              <a:rPr lang="en-US" sz="2100" dirty="0" smtClean="0"/>
              <a:t> – </a:t>
            </a:r>
            <a:br>
              <a:rPr lang="en-US" sz="2100" dirty="0" smtClean="0"/>
            </a:br>
            <a:r>
              <a:rPr lang="en-US" sz="2100" dirty="0" smtClean="0"/>
              <a:t>	Social disengagement and </a:t>
            </a:r>
            <a:r>
              <a:rPr lang="en-US" sz="2100" dirty="0" err="1" smtClean="0"/>
              <a:t>anhedonia</a:t>
            </a:r>
            <a:endParaRPr lang="en-US" sz="21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940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8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90000"/>
                <a:satMod val="140000"/>
              </a:schemeClr>
              <a:schemeClr val="bg1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Administering and Scoring the MMPI-2-RF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7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0"/>
            <a:ext cx="5310187" cy="690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104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Administering and Scoring the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MMPI-2-RF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Standard Procedures </a:t>
            </a:r>
            <a:r>
              <a:rPr lang="en-US" sz="2800" dirty="0" smtClean="0"/>
              <a:t>delineated in </a:t>
            </a:r>
            <a:r>
              <a:rPr lang="en-US" sz="2800" i="1" dirty="0" smtClean="0"/>
              <a:t>Manual for Administration, Scoring, and Interpretation</a:t>
            </a:r>
          </a:p>
          <a:p>
            <a:r>
              <a:rPr lang="en-US" sz="2800" dirty="0" smtClean="0"/>
              <a:t>Administration:</a:t>
            </a:r>
          </a:p>
          <a:p>
            <a:pPr lvl="1"/>
            <a:r>
              <a:rPr lang="en-US" sz="2500" dirty="0" smtClean="0"/>
              <a:t>Before Testing</a:t>
            </a:r>
          </a:p>
          <a:p>
            <a:pPr lvl="2"/>
            <a:r>
              <a:rPr lang="en-US" sz="2200" dirty="0" smtClean="0"/>
              <a:t>Consider age</a:t>
            </a:r>
          </a:p>
          <a:p>
            <a:pPr lvl="2"/>
            <a:r>
              <a:rPr lang="en-US" sz="2200" dirty="0" smtClean="0"/>
              <a:t>Inquire about prior testing experience</a:t>
            </a:r>
          </a:p>
          <a:p>
            <a:pPr lvl="2"/>
            <a:r>
              <a:rPr lang="en-US" sz="2200" dirty="0" smtClean="0"/>
              <a:t>Assess Testability</a:t>
            </a:r>
          </a:p>
          <a:p>
            <a:pPr lvl="3"/>
            <a:r>
              <a:rPr lang="en-US" sz="1900" dirty="0" smtClean="0"/>
              <a:t>Cognitive wherewithal</a:t>
            </a:r>
          </a:p>
          <a:p>
            <a:pPr lvl="3"/>
            <a:r>
              <a:rPr lang="en-US" sz="1900" dirty="0" smtClean="0"/>
              <a:t>Vision</a:t>
            </a:r>
          </a:p>
          <a:p>
            <a:pPr lvl="3"/>
            <a:r>
              <a:rPr lang="en-US" sz="1900" dirty="0" smtClean="0"/>
              <a:t>Reading Level: Grade 4.5 (</a:t>
            </a:r>
            <a:r>
              <a:rPr lang="en-US" sz="1900" dirty="0" err="1" smtClean="0"/>
              <a:t>Flesch</a:t>
            </a:r>
            <a:r>
              <a:rPr lang="en-US" sz="1900" dirty="0" smtClean="0"/>
              <a:t> Kincaid) 6 (</a:t>
            </a:r>
            <a:r>
              <a:rPr lang="en-US" sz="1900" dirty="0" err="1" smtClean="0"/>
              <a:t>Lexile</a:t>
            </a:r>
            <a:r>
              <a:rPr lang="en-US" sz="1900" dirty="0" smtClean="0"/>
              <a:t>)</a:t>
            </a:r>
            <a:endParaRPr lang="en-US" sz="1900" dirty="0"/>
          </a:p>
          <a:p>
            <a:pPr lvl="1"/>
            <a:r>
              <a:rPr lang="en-US" sz="2500" dirty="0" smtClean="0"/>
              <a:t>Use Standard Administration Modalities</a:t>
            </a:r>
          </a:p>
          <a:p>
            <a:pPr lvl="2"/>
            <a:r>
              <a:rPr lang="en-US" sz="2200" dirty="0" smtClean="0"/>
              <a:t>Booklet and answer sheet</a:t>
            </a:r>
          </a:p>
          <a:p>
            <a:pPr lvl="2"/>
            <a:r>
              <a:rPr lang="en-US" sz="2200" dirty="0" smtClean="0"/>
              <a:t>Computer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9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Administering and Scoring the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MMPI-2-RF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2"/>
            <a:r>
              <a:rPr lang="en-US" sz="2400" dirty="0" smtClean="0"/>
              <a:t>Norms appear to be holding up well (Technical Manual Appendix 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"/>
            <a:ext cx="5295900" cy="689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393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MMPI-2-RF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Published 2008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Authors Ben-Porath &amp; Tellegen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338 items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Subset of MMPI-2 Item Pool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Norms based on MMPI-2 normative sample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240+ peer-reviewed publications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widely in mental health, medical, forensic and public safety settings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26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81000"/>
            <a:ext cx="90773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3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1000"/>
            <a:ext cx="9061523" cy="575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Administering and Scoring the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MMPI-2-RF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2"/>
            <a:r>
              <a:rPr lang="en-US" sz="2400" dirty="0" smtClean="0"/>
              <a:t>Norms appear to be holding up well (Technical Manual Appendix C)</a:t>
            </a:r>
          </a:p>
          <a:p>
            <a:pPr lvl="2"/>
            <a:r>
              <a:rPr lang="en-US" sz="2400" dirty="0" smtClean="0"/>
              <a:t>Uniform T scores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3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33475"/>
            <a:ext cx="84010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3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19213"/>
            <a:ext cx="82105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Administering and Scoring the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MMPI-2-RF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2"/>
            <a:r>
              <a:rPr lang="en-US" sz="2400" dirty="0" smtClean="0"/>
              <a:t>Norms appear to be holding up well (Technical Manual Appendix C)</a:t>
            </a:r>
          </a:p>
          <a:p>
            <a:pPr lvl="2"/>
            <a:r>
              <a:rPr lang="en-US" sz="2400" dirty="0" smtClean="0"/>
              <a:t>Uniform T scores</a:t>
            </a:r>
          </a:p>
          <a:p>
            <a:pPr lvl="1"/>
            <a:r>
              <a:rPr lang="en-US" dirty="0"/>
              <a:t>Comparison Groups</a:t>
            </a:r>
          </a:p>
          <a:p>
            <a:pPr lvl="2"/>
            <a:r>
              <a:rPr lang="en-US" dirty="0"/>
              <a:t>Technical Manual Appendix </a:t>
            </a:r>
            <a:r>
              <a:rPr lang="en-US" dirty="0" smtClean="0"/>
              <a:t>D</a:t>
            </a:r>
            <a:endParaRPr lang="en-US" dirty="0"/>
          </a:p>
          <a:p>
            <a:pPr lvl="1"/>
            <a:endParaRPr lang="en-US" sz="27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2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tx1"/>
                </a:solidFill>
              </a:rPr>
              <a:t>MMPI-2-RF: </a:t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Standard Comparison Groups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41475"/>
            <a:ext cx="8153400" cy="49117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MMPI-2-RF Normative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Outpatient, Community Mental Health Center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Outpatient, Independent Practice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Psychiatric Inpatient, Community Hospital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Psychiatric Inpatient, VA Hospital (Men)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Substance Abuse Treatment, VA (Men)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Bariatric Surgery Candidate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Spine Surgery/Spinal Cord Stimulator Candidates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Chronic Pain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College Counseling Clinic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College Student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Disability Claimant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Independent Neuropsychological Examination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Pre-trial Criminal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Child Custody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Parental Fitness Evaluees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Prison Inmate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Personnel Screening, Law Enforcement (Men, Women &amp; Combined)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Personnel Screening, Corrections Officer (Men, Women &amp; Combined)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Personnel Screening, Clergy Candidates (Men, Women, &amp; Combined)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64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394"/>
            <a:ext cx="9116483" cy="697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30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Administering and Scoring the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MMPI-2-RF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2"/>
            <a:r>
              <a:rPr lang="en-US" sz="2400" dirty="0" smtClean="0"/>
              <a:t>Norms appear to be holding up well (Technical Manual Appendix C)</a:t>
            </a:r>
          </a:p>
          <a:p>
            <a:pPr lvl="2"/>
            <a:r>
              <a:rPr lang="en-US" sz="2400" dirty="0" smtClean="0"/>
              <a:t>Uniform T scores</a:t>
            </a:r>
          </a:p>
          <a:p>
            <a:pPr lvl="1"/>
            <a:r>
              <a:rPr lang="en-US" dirty="0"/>
              <a:t>Comparison Groups</a:t>
            </a:r>
          </a:p>
          <a:p>
            <a:pPr lvl="2"/>
            <a:r>
              <a:rPr lang="en-US" dirty="0"/>
              <a:t>Technical Manual Appendix </a:t>
            </a:r>
            <a:r>
              <a:rPr lang="en-US" dirty="0" smtClean="0"/>
              <a:t>D</a:t>
            </a:r>
          </a:p>
          <a:p>
            <a:pPr lvl="2"/>
            <a:r>
              <a:rPr lang="en-US" dirty="0" smtClean="0"/>
              <a:t>Embedded in scoring software</a:t>
            </a:r>
          </a:p>
          <a:p>
            <a:pPr lvl="1"/>
            <a:endParaRPr lang="en-US" sz="27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8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6398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MMPI-2-RF Overview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7362"/>
            <a:ext cx="7924800" cy="40338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Overall Objective</a:t>
            </a:r>
            <a:r>
              <a:rPr lang="en-US" sz="2400" dirty="0" smtClean="0"/>
              <a:t>: Represent the clinically significant substance of the MMPI-2 item pool with a comprehensive set of psychometrically adequate measures: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Improve efficiency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Enhance construct validity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Overall Strategy</a:t>
            </a:r>
            <a:r>
              <a:rPr lang="en-US" sz="2400" dirty="0" smtClean="0"/>
              <a:t>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First restructure the Clinical Scales (resulting in the Restructured Clinical [RC] Scales)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Then augment the RC Scales with needed additional measures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335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Administering and Scoring the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MMPI-2-RF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2"/>
            <a:r>
              <a:rPr lang="en-US" sz="2400" dirty="0" smtClean="0"/>
              <a:t>Norms appear to be holding up well (Technical Manual Appendix C)</a:t>
            </a:r>
          </a:p>
          <a:p>
            <a:pPr lvl="2"/>
            <a:r>
              <a:rPr lang="en-US" sz="2400" dirty="0" smtClean="0"/>
              <a:t>Uniform T scores</a:t>
            </a:r>
          </a:p>
          <a:p>
            <a:pPr lvl="1"/>
            <a:r>
              <a:rPr lang="en-US" dirty="0"/>
              <a:t>Comparison Groups</a:t>
            </a:r>
          </a:p>
          <a:p>
            <a:pPr lvl="2"/>
            <a:r>
              <a:rPr lang="en-US" dirty="0"/>
              <a:t>Technical Manual Appendix </a:t>
            </a:r>
            <a:r>
              <a:rPr lang="en-US" dirty="0" smtClean="0"/>
              <a:t>D</a:t>
            </a:r>
          </a:p>
          <a:p>
            <a:pPr lvl="2"/>
            <a:r>
              <a:rPr lang="en-US" dirty="0" smtClean="0"/>
              <a:t>Embedded in scoring software</a:t>
            </a:r>
          </a:p>
          <a:p>
            <a:pPr lvl="2"/>
            <a:r>
              <a:rPr lang="en-US" dirty="0" smtClean="0"/>
              <a:t>Updated Periodically</a:t>
            </a:r>
            <a:endParaRPr lang="en-US" dirty="0"/>
          </a:p>
          <a:p>
            <a:pPr lvl="1"/>
            <a:endParaRPr lang="en-US" sz="27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8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Administering and Scoring the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MMPI-2-RF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Standard Scoring Modalities:</a:t>
            </a:r>
          </a:p>
          <a:p>
            <a:pPr lvl="2"/>
            <a:r>
              <a:rPr lang="en-US" sz="2400" dirty="0" smtClean="0"/>
              <a:t>Hand scoring</a:t>
            </a:r>
          </a:p>
          <a:p>
            <a:pPr lvl="2"/>
            <a:r>
              <a:rPr lang="en-US" sz="2400" dirty="0" smtClean="0"/>
              <a:t>Computer (Q Local or Q Global)</a:t>
            </a:r>
          </a:p>
          <a:p>
            <a:pPr lvl="3"/>
            <a:r>
              <a:rPr lang="en-US" sz="2200" dirty="0" smtClean="0"/>
              <a:t>Score Report (Described in User’s Guide for Report)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3" name="Acrobat Document" r:id="rId4" imgW="0" imgH="0" progId="AcroExch.Document.7">
                  <p:embed/>
                </p:oleObj>
              </mc:Choice>
              <mc:Fallback>
                <p:oleObj name="Acrobat Document" r:id="rId4" imgW="0" imgH="0" progId="AcroExch.Document.7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9593" y="0"/>
            <a:ext cx="516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6234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62" y="0"/>
            <a:ext cx="5293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4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393"/>
            <a:ext cx="5376862" cy="696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0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376"/>
            <a:ext cx="5337697" cy="69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45" y="76201"/>
            <a:ext cx="530795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359288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22" y="76201"/>
            <a:ext cx="5260578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7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6" y="76200"/>
            <a:ext cx="5222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13625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MMPI-2-RF Overview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82750"/>
            <a:ext cx="6715125" cy="39560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3200" dirty="0" smtClean="0"/>
              <a:t>51 Scales 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Tx/>
              <a:buFontTx/>
              <a:buChar char="•"/>
            </a:pPr>
            <a:r>
              <a:rPr lang="en-US" sz="2800" dirty="0" smtClean="0"/>
              <a:t>9 Validity Scales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Tx/>
              <a:buFontTx/>
              <a:buChar char="•"/>
            </a:pPr>
            <a:r>
              <a:rPr lang="en-US" sz="2800" dirty="0" smtClean="0"/>
              <a:t>3 Higher-Order Scales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Tx/>
              <a:buFontTx/>
              <a:buChar char="•"/>
            </a:pPr>
            <a:r>
              <a:rPr lang="en-US" sz="2800" dirty="0" smtClean="0"/>
              <a:t>9 RC Scales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Tx/>
              <a:buFontTx/>
              <a:buChar char="•"/>
            </a:pPr>
            <a:r>
              <a:rPr lang="en-US" sz="2800" dirty="0" smtClean="0"/>
              <a:t>23 Specific Problems Scales</a:t>
            </a:r>
          </a:p>
          <a:p>
            <a:pPr lvl="2"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400" dirty="0" smtClean="0"/>
              <a:t>5 Somatic/Cognitive</a:t>
            </a:r>
          </a:p>
          <a:p>
            <a:pPr lvl="2"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400" dirty="0" smtClean="0"/>
              <a:t>9 Internalizing</a:t>
            </a:r>
          </a:p>
          <a:p>
            <a:pPr lvl="2"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400" dirty="0" smtClean="0"/>
              <a:t>4 Externalizing</a:t>
            </a:r>
          </a:p>
          <a:p>
            <a:pPr lvl="2"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400" dirty="0" smtClean="0"/>
              <a:t>5 Interpersonal</a:t>
            </a:r>
          </a:p>
          <a:p>
            <a:pPr lvl="1" eaLnBrk="1" hangingPunct="1">
              <a:lnSpc>
                <a:spcPct val="80000"/>
              </a:lnSpc>
              <a:buClr>
                <a:schemeClr val="folHlink"/>
              </a:buClr>
              <a:buSzTx/>
              <a:buFontTx/>
              <a:buChar char="•"/>
            </a:pPr>
            <a:r>
              <a:rPr lang="en-US" sz="2800" dirty="0" smtClean="0"/>
              <a:t>2 Interest Scales</a:t>
            </a:r>
          </a:p>
          <a:p>
            <a:pPr lvl="1" eaLnBrk="1" hangingPunct="1">
              <a:lnSpc>
                <a:spcPct val="80000"/>
              </a:lnSpc>
              <a:buClr>
                <a:schemeClr val="folHlink"/>
              </a:buClr>
              <a:buSzTx/>
              <a:buFontTx/>
              <a:buChar char="•"/>
            </a:pPr>
            <a:r>
              <a:rPr lang="en-US" sz="2800" dirty="0" smtClean="0"/>
              <a:t>5 PSY-5 Scales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1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69" y="76200"/>
            <a:ext cx="5241331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02" y="381000"/>
            <a:ext cx="8522698" cy="61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37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" name="Acrobat Document" r:id="rId4" imgW="0" imgH="0" progId="AcroExch.Document.7">
                  <p:embed/>
                </p:oleObj>
              </mc:Choice>
              <mc:Fallback>
                <p:oleObj name="Acrobat Document" r:id="rId4" imgW="0" imgH="0" progId="AcroExch.Document.7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-2371"/>
            <a:ext cx="5181599" cy="686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71863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" name="Acrobat Document" r:id="rId4" imgW="0" imgH="0" progId="AcroExch.Document.7">
                  <p:embed/>
                </p:oleObj>
              </mc:Choice>
              <mc:Fallback>
                <p:oleObj name="Acrobat Document" r:id="rId4" imgW="0" imgH="0" progId="AcroExch.Document.7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-3810"/>
            <a:ext cx="5181600" cy="68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74972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0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Standard Scoring Modalities:</a:t>
            </a:r>
          </a:p>
          <a:p>
            <a:pPr lvl="2"/>
            <a:r>
              <a:rPr lang="en-US" sz="2400" dirty="0" smtClean="0"/>
              <a:t>Hand scoring</a:t>
            </a:r>
          </a:p>
          <a:p>
            <a:pPr lvl="2"/>
            <a:r>
              <a:rPr lang="en-US" sz="2400" dirty="0" smtClean="0"/>
              <a:t>Computer</a:t>
            </a:r>
          </a:p>
          <a:p>
            <a:pPr lvl="3"/>
            <a:r>
              <a:rPr lang="en-US" sz="2200" dirty="0" smtClean="0"/>
              <a:t>Score Report (Q Local or Q Global)</a:t>
            </a:r>
          </a:p>
          <a:p>
            <a:pPr lvl="4"/>
            <a:r>
              <a:rPr lang="en-US" sz="2200" dirty="0" smtClean="0"/>
              <a:t>Comparison Groups (Standard and Custom)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0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57" y="0"/>
            <a:ext cx="55680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6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60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8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6398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576955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7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06" y="0"/>
            <a:ext cx="57447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57803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4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smtClean="0"/>
              <a:t>Custom Comparison Groups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93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Custom Comparison Groups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Provide the same information as standard comparison groups</a:t>
            </a:r>
          </a:p>
          <a:p>
            <a:r>
              <a:rPr lang="en-US" altLang="en-US" dirty="0" smtClean="0"/>
              <a:t>Can be created for men, women, or combined gender</a:t>
            </a:r>
          </a:p>
          <a:p>
            <a:r>
              <a:rPr lang="en-US" altLang="en-US" dirty="0" smtClean="0"/>
              <a:t>Require 200 valid MMPI-2-RF OR MMPI-2 cases stored on Q Local or Q Global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358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Standard Scoring Modalities:</a:t>
            </a:r>
          </a:p>
          <a:p>
            <a:pPr lvl="2"/>
            <a:r>
              <a:rPr lang="en-US" sz="2400" dirty="0" smtClean="0"/>
              <a:t>Hand scoring</a:t>
            </a:r>
          </a:p>
          <a:p>
            <a:pPr lvl="2"/>
            <a:r>
              <a:rPr lang="en-US" sz="2400" dirty="0" smtClean="0"/>
              <a:t>Computer</a:t>
            </a:r>
          </a:p>
          <a:p>
            <a:pPr lvl="3"/>
            <a:r>
              <a:rPr lang="en-US" sz="2200" dirty="0" smtClean="0"/>
              <a:t>Score Report</a:t>
            </a:r>
          </a:p>
          <a:p>
            <a:pPr lvl="4"/>
            <a:r>
              <a:rPr lang="en-US" dirty="0" smtClean="0"/>
              <a:t>Comparison Groups (Standard and Custom)</a:t>
            </a:r>
          </a:p>
          <a:p>
            <a:pPr lvl="3"/>
            <a:r>
              <a:rPr lang="en-US" sz="2200" dirty="0" smtClean="0"/>
              <a:t>Interpretive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23" y="0"/>
            <a:ext cx="550767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6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49" y="0"/>
            <a:ext cx="55126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3976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8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1" y="0"/>
            <a:ext cx="561414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Clinical Scales developed by Hathaway and McKinley in late 1930s early 1940s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Intended to function as a differential diagnostic test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Targeted </a:t>
            </a:r>
            <a:r>
              <a:rPr lang="en-US" sz="3000" dirty="0" err="1" smtClean="0"/>
              <a:t>Kraepelinian</a:t>
            </a:r>
            <a:r>
              <a:rPr lang="en-US" sz="3000" dirty="0" smtClean="0"/>
              <a:t> nosology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Published 1943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Didn’t work as intended</a:t>
            </a:r>
          </a:p>
          <a:p>
            <a:pPr>
              <a:lnSpc>
                <a:spcPct val="90000"/>
              </a:lnSpc>
              <a:buNone/>
            </a:pPr>
            <a:endParaRPr lang="en-US" sz="3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82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2" y="0"/>
            <a:ext cx="55783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7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51" y="1"/>
            <a:ext cx="529900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5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334001" cy="690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"/>
            <a:ext cx="5299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94" y="1"/>
            <a:ext cx="5299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90000"/>
                <a:satMod val="140000"/>
              </a:schemeClr>
              <a:schemeClr val="bg1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Interpreting the MMPI-2-RF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0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9" y="0"/>
            <a:ext cx="712866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99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" y="280860"/>
            <a:ext cx="8895802" cy="619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8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4" y="0"/>
            <a:ext cx="51508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1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49" y="0"/>
            <a:ext cx="51694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3886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Psychometric Challenges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Excessive correlations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Item Overlap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Heterogeneity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Ad hoc solutions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Code Types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Subscales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Supplementary Scales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Challenges Not addressed with MMPI-2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006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9" y="0"/>
            <a:ext cx="497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0"/>
            <a:ext cx="50080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6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-41275"/>
            <a:ext cx="7602537" cy="1412875"/>
          </a:xfrm>
        </p:spPr>
        <p:txBody>
          <a:bodyPr/>
          <a:lstStyle/>
          <a:p>
            <a:pPr eaLnBrk="1" hangingPunct="1"/>
            <a:r>
              <a:rPr lang="en-US" sz="3800" dirty="0" smtClean="0">
                <a:latin typeface="Arial" charset="0"/>
              </a:rPr>
              <a:t>Threats to Protocol Validity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612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Threats to Protocol Validity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Non-Content-Based Invalid responding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Non-responding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Random responding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Fixed responding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Content-Based Invalid Responding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Over-reporting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Under-Reporting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564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0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" y="228600"/>
            <a:ext cx="897790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5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87325"/>
            <a:ext cx="7602537" cy="141287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MMPI-2-RF Validity Scales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61275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Content Non-Responsiveness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CNS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VRIN-r (Invalid if </a:t>
            </a:r>
            <a:r>
              <a:rPr lang="en-US" sz="2200" u="sng" dirty="0" smtClean="0"/>
              <a:t>&gt;</a:t>
            </a:r>
            <a:r>
              <a:rPr lang="en-US" sz="2200" dirty="0" smtClean="0"/>
              <a:t> 80)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TRIN-r (Invalid if </a:t>
            </a:r>
            <a:r>
              <a:rPr lang="en-US" sz="2200" u="sng" dirty="0" smtClean="0"/>
              <a:t>&gt;</a:t>
            </a:r>
            <a:r>
              <a:rPr lang="en-US" sz="2200" dirty="0" smtClean="0"/>
              <a:t> 80)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Over-Reporting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F-r (Invalid if = 120)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Fp</a:t>
            </a:r>
            <a:r>
              <a:rPr lang="en-US" sz="2200" dirty="0" smtClean="0"/>
              <a:t>-r (Invalid if </a:t>
            </a:r>
            <a:r>
              <a:rPr lang="en-US" sz="2200" u="sng" dirty="0" smtClean="0"/>
              <a:t>&gt;</a:t>
            </a:r>
            <a:r>
              <a:rPr lang="en-US" sz="2200" dirty="0" smtClean="0"/>
              <a:t> 100)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Fs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FBS-r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RBS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Under-Reporting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L-r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K-r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226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0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MMPI-2-RF Interpretation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6127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Substantive Scale Interpretation</a:t>
            </a:r>
          </a:p>
          <a:p>
            <a:pPr lvl="1" eaLnBrk="1" hangingPunct="1"/>
            <a:r>
              <a:rPr lang="en-US" sz="2800" dirty="0" smtClean="0"/>
              <a:t>Begin with Higher-Order Scales</a:t>
            </a:r>
          </a:p>
          <a:p>
            <a:pPr lvl="2" eaLnBrk="1" hangingPunct="1"/>
            <a:r>
              <a:rPr lang="en-US" sz="2400" dirty="0" smtClean="0"/>
              <a:t>If only one is elevated, use it as starting point then interpret all RC, Specific Problems, PSY-5 scales in that area</a:t>
            </a:r>
          </a:p>
          <a:p>
            <a:pPr lvl="3"/>
            <a:r>
              <a:rPr lang="en-US" sz="2200" dirty="0" smtClean="0"/>
              <a:t>When interpreting RC Scales:</a:t>
            </a:r>
          </a:p>
          <a:p>
            <a:pPr lvl="4"/>
            <a:r>
              <a:rPr lang="en-US" dirty="0" smtClean="0"/>
              <a:t>proceed in order of elevation</a:t>
            </a:r>
          </a:p>
          <a:p>
            <a:pPr lvl="4"/>
            <a:r>
              <a:rPr lang="en-US" dirty="0" smtClean="0"/>
              <a:t>incorporate relevant SP Scales and PSY-5</a:t>
            </a:r>
          </a:p>
          <a:p>
            <a:pPr lvl="2"/>
            <a:endParaRPr lang="en-US" sz="27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48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49" y="0"/>
            <a:ext cx="51694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MMPI-2-RF Interpretation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Substantive Scale Interpretation</a:t>
            </a:r>
          </a:p>
          <a:p>
            <a:pPr lvl="1" eaLnBrk="1" hangingPunct="1"/>
            <a:r>
              <a:rPr lang="en-US" sz="2800" dirty="0" smtClean="0"/>
              <a:t>Begin with Higher-Order Scales</a:t>
            </a:r>
          </a:p>
          <a:p>
            <a:pPr lvl="2" eaLnBrk="1" hangingPunct="1"/>
            <a:r>
              <a:rPr lang="en-US" sz="2400" dirty="0" smtClean="0"/>
              <a:t>If only one is elevated, use it as starting point then interpret all RC, Specific Problems, PSY-5 scales in that area</a:t>
            </a:r>
          </a:p>
          <a:p>
            <a:pPr lvl="3"/>
            <a:r>
              <a:rPr lang="en-US" sz="2200" dirty="0" smtClean="0"/>
              <a:t>When interpreting RC Scales:</a:t>
            </a:r>
          </a:p>
          <a:p>
            <a:pPr lvl="4"/>
            <a:r>
              <a:rPr lang="en-US" dirty="0" smtClean="0"/>
              <a:t>proceed in order of elevation</a:t>
            </a:r>
          </a:p>
          <a:p>
            <a:pPr lvl="4"/>
            <a:r>
              <a:rPr lang="en-US" dirty="0" smtClean="0"/>
              <a:t>incorporate relevant SP Scales and PSY-5</a:t>
            </a:r>
          </a:p>
          <a:p>
            <a:pPr lvl="2"/>
            <a:r>
              <a:rPr lang="en-US" sz="2400" dirty="0" smtClean="0"/>
              <a:t>If more than one H-O Scale is elevated, use highest as starting point, then proceed to next highest</a:t>
            </a:r>
          </a:p>
          <a:p>
            <a:pPr lvl="2"/>
            <a:r>
              <a:rPr lang="en-US" sz="2400" dirty="0" smtClean="0"/>
              <a:t>If no H-O Scale is </a:t>
            </a:r>
            <a:r>
              <a:rPr lang="en-US" sz="2400" dirty="0"/>
              <a:t>elevated, proceed to RC Scales and interpret by </a:t>
            </a:r>
            <a:r>
              <a:rPr lang="en-US" sz="2400" dirty="0" smtClean="0"/>
              <a:t>domain, </a:t>
            </a:r>
            <a:r>
              <a:rPr lang="en-US" sz="2400" dirty="0"/>
              <a:t>in order of </a:t>
            </a:r>
            <a:r>
              <a:rPr lang="en-US" sz="2400" dirty="0" smtClean="0"/>
              <a:t>elevation, </a:t>
            </a:r>
            <a:r>
              <a:rPr lang="en-US" sz="2400" dirty="0"/>
              <a:t>incorporating relevant SP and PSY-5 scales</a:t>
            </a:r>
          </a:p>
          <a:p>
            <a:pPr lvl="2"/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53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MMPI-2-RF Interpretation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Substantive Scale Interpretation</a:t>
            </a:r>
          </a:p>
          <a:p>
            <a:pPr lvl="1"/>
            <a:r>
              <a:rPr lang="en-US" sz="2800" dirty="0"/>
              <a:t>Once all H-O and RC Scales are covered: </a:t>
            </a:r>
          </a:p>
          <a:p>
            <a:pPr lvl="2"/>
            <a:r>
              <a:rPr lang="en-US" sz="2400" dirty="0"/>
              <a:t>Interpret any remaining elevated SP Scales</a:t>
            </a:r>
          </a:p>
          <a:p>
            <a:pPr lvl="2"/>
            <a:r>
              <a:rPr lang="en-US" sz="2400" dirty="0"/>
              <a:t>Interpret Interpersonal and Interest scales</a:t>
            </a:r>
          </a:p>
          <a:p>
            <a:pPr lvl="2"/>
            <a:r>
              <a:rPr lang="en-US" sz="2400" dirty="0"/>
              <a:t>If relevant, add diagnostic and treatment </a:t>
            </a:r>
            <a:r>
              <a:rPr lang="en-US" sz="2400" dirty="0" smtClean="0"/>
              <a:t>considerations along </a:t>
            </a:r>
            <a:r>
              <a:rPr lang="en-US" sz="2400" smtClean="0"/>
              <a:t>the way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487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286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1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07" y="1"/>
            <a:ext cx="52979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23" y="0"/>
            <a:ext cx="529217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340860" cy="68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8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334000" cy="692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3123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66" y="0"/>
            <a:ext cx="5308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0"/>
            <a:ext cx="490537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3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7536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5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640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7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addleWheel.p3d 0"/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WalkingDowntheHallway.p3d 0"/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  <p:tag name="POWER3D SOUND" val="Camera Shut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tructure.p3d 0"/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Panels.p3d 0"/>
  <p:tag name="POWER3D OPTIONS" val="Medium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  <p:tag name="POWER3D SOUND" val="Camera Shutt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  <p:tag name="POWER3D SOUND" val="Getting File From Fol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QuadFade.p3d 0"/>
  <p:tag name="POWER3D OPTIONS" val="Medium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  <p:tag name="POWER3D SOUND" val="Getting File From Fol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0"/>
  <p:tag name="POWER3D OPTIONS" val="Medium "/>
  <p:tag name="POWER3D SOUND" val="Drop I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MagicalDoors.p3d 0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MagicalDoors.p3d 0"/>
  <p:tag name="POWER3D OPTIONS" val="Medium 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  <p:tag name="POWER3D SOUND" val="Camera Shutt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  <p:tag name="POWER3D SOUND" val="Getting File From Fol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  <p:tag name="POWER3D SOUND" val="Camera Shutt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Architecture.p3d 0"/>
  <p:tag name="POWER3D OPTIONS" val="Medium 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ge.p3d 0"/>
  <p:tag name="POWER3D OPTIONS" val="Medium 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0"/>
  <p:tag name="POWER3D OPTIONS" val="Medium "/>
  <p:tag name="POWER3D SOUND" val="Shrink to Corner and Ro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ing.p3d 0"/>
  <p:tag name="POWER3D OPTIONS" val="Medium "/>
  <p:tag name="POWER3D SOUND" val="Swin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Architecture.p3d 0"/>
  <p:tag name="POWER3D OPTIONS" val="Medium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Architecture.p3d 0"/>
  <p:tag name="POWER3D OPTIONS" val="Medium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Medium "/>
  <p:tag name="POWER3D BACKGROUND" val="0,0,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co.p3d 0"/>
  <p:tag name="POWER3D OPTIONS" val="Medium "/>
  <p:tag name="POWER3D SOUND" val="Dec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ourSquare.p3d 0"/>
  <p:tag name="POWER3D OPTIONS" val="Medium "/>
  <p:tag name="POWER3D SOUND" val="Four Squar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ourSquare.p3d 0"/>
  <p:tag name="POWER3D OPTIONS" val="Medium "/>
  <p:tag name="POWER3D SOUND" val="Four Squar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ourSquare.p3d 0"/>
  <p:tag name="POWER3D OPTIONS" val="Medium "/>
  <p:tag name="POWER3D SOUND" val="Four Squ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0"/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  <p:tag name="POWER3D SOUND" val="Camera Shut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Aperture.p3d 0"/>
  <p:tag name="POWER3D OPTIONS" val="Medium 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00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4565</TotalTime>
  <Words>1529</Words>
  <Application>Microsoft Office PowerPoint</Application>
  <PresentationFormat>On-screen Show (4:3)</PresentationFormat>
  <Paragraphs>337</Paragraphs>
  <Slides>142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9" baseType="lpstr">
      <vt:lpstr>Arial</vt:lpstr>
      <vt:lpstr>Calibri</vt:lpstr>
      <vt:lpstr>Tw Cen MT</vt:lpstr>
      <vt:lpstr>Wingdings</vt:lpstr>
      <vt:lpstr>Wingdings 2</vt:lpstr>
      <vt:lpstr>Median</vt:lpstr>
      <vt:lpstr>Acrobat Document</vt:lpstr>
      <vt:lpstr>Practical Introduction to the MMPI-2-RF </vt:lpstr>
      <vt:lpstr>Agenda</vt:lpstr>
      <vt:lpstr>MMPI-2-RF Overview</vt:lpstr>
      <vt:lpstr>MMPI-2-RF Overview</vt:lpstr>
      <vt:lpstr>MMPI-2-RF Overview</vt:lpstr>
      <vt:lpstr>Background</vt:lpstr>
      <vt:lpstr>Background</vt:lpstr>
      <vt:lpstr>Background</vt:lpstr>
      <vt:lpstr>Development</vt:lpstr>
      <vt:lpstr>Development</vt:lpstr>
      <vt:lpstr>Development</vt:lpstr>
      <vt:lpstr>PowerPoint Presentation</vt:lpstr>
      <vt:lpstr>MMPI-2-RF Scales</vt:lpstr>
      <vt:lpstr>MMPI-2-RF: Validity Scales</vt:lpstr>
      <vt:lpstr>MMPI-2-RF: Higher-Order Scales</vt:lpstr>
      <vt:lpstr>MMPI-2-RF: RC Scales</vt:lpstr>
      <vt:lpstr>MMPI-2-RF: RC Scales</vt:lpstr>
      <vt:lpstr>MMPI-2-RF:  Specific Problems (SP) Scales</vt:lpstr>
      <vt:lpstr>MMPI-2-RF:  Specific Problems (SP) Scales</vt:lpstr>
      <vt:lpstr>MMPI-2-RF:  Specific Problems (SP) Scales</vt:lpstr>
      <vt:lpstr>MMPI-2-RF:  Specific Problems (SP) Scales</vt:lpstr>
      <vt:lpstr>MMPI-2-RF:  Specific Problems (SP) Scales</vt:lpstr>
      <vt:lpstr>MMPI-2-RF: Interest Scales</vt:lpstr>
      <vt:lpstr>MMPI-2-RF: PSY-5 Scales</vt:lpstr>
      <vt:lpstr>Administering and Scoring the MMPI-2-RF</vt:lpstr>
      <vt:lpstr>PowerPoint Presentation</vt:lpstr>
      <vt:lpstr>Administering and Scoring the  MMPI-2-RF</vt:lpstr>
      <vt:lpstr>Administering and Scoring the  MMPI-2-RF</vt:lpstr>
      <vt:lpstr>PowerPoint Presentation</vt:lpstr>
      <vt:lpstr>PowerPoint Presentation</vt:lpstr>
      <vt:lpstr>PowerPoint Presentation</vt:lpstr>
      <vt:lpstr>Administering and Scoring the  MMPI-2-RF</vt:lpstr>
      <vt:lpstr>PowerPoint Presentation</vt:lpstr>
      <vt:lpstr>PowerPoint Presentation</vt:lpstr>
      <vt:lpstr>Administering and Scoring the  MMPI-2-RF</vt:lpstr>
      <vt:lpstr>MMPI-2-RF:  Standard Comparison Groups</vt:lpstr>
      <vt:lpstr>PowerPoint Presentation</vt:lpstr>
      <vt:lpstr>Administering and Scoring the  MMPI-2-RF</vt:lpstr>
      <vt:lpstr>PowerPoint Presentation</vt:lpstr>
      <vt:lpstr>Administering and Scoring the  MMPI-2-RF</vt:lpstr>
      <vt:lpstr>Administering and Scoring the  MMPI-2-RF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Administering and Scoring the  MMPI-2-RF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Comparison Groups</vt:lpstr>
      <vt:lpstr>Custom Comparison Groups</vt:lpstr>
      <vt:lpstr>Administering and Scoring the  MMPI-2-RF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Interpreting the MMPI-2-RF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Threats to Protocol Validity</vt:lpstr>
      <vt:lpstr>PowerPoint Presentation</vt:lpstr>
      <vt:lpstr>MMPI-2-RF Validity Scales</vt:lpstr>
      <vt:lpstr>MMPI-2-RF Interpretation</vt:lpstr>
      <vt:lpstr>PowerPoint Presentation</vt:lpstr>
      <vt:lpstr>MMPI-2-RF Interpretation</vt:lpstr>
      <vt:lpstr>MMPI-2-RF 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Cases</vt:lpstr>
      <vt:lpstr>Ms. G</vt:lpstr>
      <vt:lpstr>Ms. 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Mr. P</vt:lpstr>
      <vt:lpstr>Mr. 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Mr. 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MMPI Background</dc:title>
  <dc:creator>Yossef S. Ben-Porath</dc:creator>
  <cp:lastModifiedBy>David McCord</cp:lastModifiedBy>
  <cp:revision>226</cp:revision>
  <cp:lastPrinted>2015-03-12T17:28:37Z</cp:lastPrinted>
  <dcterms:created xsi:type="dcterms:W3CDTF">2011-01-12T21:40:21Z</dcterms:created>
  <dcterms:modified xsi:type="dcterms:W3CDTF">2015-03-22T16:55:12Z</dcterms:modified>
</cp:coreProperties>
</file>